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68" r:id="rId2"/>
    <p:sldId id="273" r:id="rId3"/>
    <p:sldId id="274" r:id="rId4"/>
    <p:sldId id="275" r:id="rId5"/>
    <p:sldId id="276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9108"/>
    <a:srgbClr val="695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FC916-0BB8-4B32-920C-0823C97CF9E3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B93EC-AC9B-40F2-9FF6-42D7E067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1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Typically, programs are aligned with one of these waste streams.</a:t>
            </a:r>
          </a:p>
          <a:p>
            <a:r>
              <a:rPr lang="en-US" dirty="0"/>
              <a:t>Inserting AR is NOT a solution.  The process might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B93EC-AC9B-40F2-9FF6-42D7E067F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Leveraging AREA connections, ceramic and glass industries, and SMEs.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0B93EC-AC9B-40F2-9FF6-42D7E067F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2688" y="5087161"/>
            <a:ext cx="9144000" cy="4458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5400" kern="1200" dirty="0">
                <a:solidFill>
                  <a:schemeClr val="bg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>
                <a:solidFill>
                  <a:srgbClr val="D7910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Sub 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2688" y="3992879"/>
            <a:ext cx="6437970" cy="1014465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>
                <a:solidFill>
                  <a:srgbClr val="D79108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rgbClr val="D7910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Presentation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1007918"/>
            <a:ext cx="7089410" cy="127212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7824788" y="5765800"/>
            <a:ext cx="3910012" cy="3746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7824788" y="6159500"/>
            <a:ext cx="3910012" cy="4429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192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"/>
            <a:ext cx="12192273" cy="68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5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8802"/>
            <a:ext cx="10515600" cy="1220086"/>
          </a:xfrm>
        </p:spPr>
        <p:txBody>
          <a:bodyPr/>
          <a:lstStyle>
            <a:lvl1pPr>
              <a:defRPr lang="en-US" sz="3600" kern="1200">
                <a:solidFill>
                  <a:srgbClr val="69598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1280"/>
            <a:ext cx="10515600" cy="48256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1283"/>
            <a:ext cx="12192000" cy="23751"/>
          </a:xfrm>
          <a:prstGeom prst="line">
            <a:avLst/>
          </a:prstGeom>
          <a:ln w="19050">
            <a:solidFill>
              <a:srgbClr val="D79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644825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4" y="6684613"/>
            <a:ext cx="1129912" cy="181340"/>
          </a:xfrm>
          <a:prstGeom prst="rect">
            <a:avLst/>
          </a:prstGeom>
        </p:spPr>
      </p:pic>
      <p:sp>
        <p:nvSpPr>
          <p:cNvPr id="15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194833" y="6626817"/>
            <a:ext cx="3657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2019| CONFIDENTIAL</a:t>
            </a:r>
          </a:p>
        </p:txBody>
      </p:sp>
      <p:sp>
        <p:nvSpPr>
          <p:cNvPr id="1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570471"/>
            <a:ext cx="4114800" cy="28070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  <p:sp>
        <p:nvSpPr>
          <p:cNvPr id="19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793617" y="6660319"/>
            <a:ext cx="279400" cy="2056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1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-8802"/>
            <a:ext cx="10515600" cy="1220086"/>
          </a:xfrm>
        </p:spPr>
        <p:txBody>
          <a:bodyPr/>
          <a:lstStyle>
            <a:lvl1pPr>
              <a:defRPr lang="en-US" sz="3600" kern="1200">
                <a:solidFill>
                  <a:srgbClr val="69598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1283"/>
            <a:ext cx="12192000" cy="23751"/>
          </a:xfrm>
          <a:prstGeom prst="line">
            <a:avLst/>
          </a:prstGeom>
          <a:ln w="19050">
            <a:solidFill>
              <a:srgbClr val="D79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653771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" y="6686951"/>
            <a:ext cx="1129912" cy="181340"/>
          </a:xfrm>
          <a:prstGeom prst="rect">
            <a:avLst/>
          </a:prstGeom>
        </p:spPr>
      </p:pic>
      <p:sp>
        <p:nvSpPr>
          <p:cNvPr id="14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94833" y="6626817"/>
            <a:ext cx="3657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2019| CONFIDENTIAL</a:t>
            </a:r>
          </a:p>
        </p:txBody>
      </p:sp>
      <p:sp>
        <p:nvSpPr>
          <p:cNvPr id="18" name="Slide Number Placeholder 15"/>
          <p:cNvSpPr txBox="1">
            <a:spLocks/>
          </p:cNvSpPr>
          <p:nvPr userDrawn="1"/>
        </p:nvSpPr>
        <p:spPr>
          <a:xfrm>
            <a:off x="11793617" y="6660319"/>
            <a:ext cx="279400" cy="205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579877"/>
            <a:ext cx="4114800" cy="21474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38040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-8802"/>
            <a:ext cx="10515600" cy="1214200"/>
          </a:xfrm>
        </p:spPr>
        <p:txBody>
          <a:bodyPr/>
          <a:lstStyle>
            <a:lvl1pPr>
              <a:defRPr lang="en-US" sz="3600" kern="1200">
                <a:solidFill>
                  <a:srgbClr val="69598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1283"/>
            <a:ext cx="12192000" cy="23751"/>
          </a:xfrm>
          <a:prstGeom prst="line">
            <a:avLst/>
          </a:prstGeom>
          <a:ln w="19050">
            <a:solidFill>
              <a:srgbClr val="D79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661018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" y="6686951"/>
            <a:ext cx="1129912" cy="181340"/>
          </a:xfrm>
          <a:prstGeom prst="rect">
            <a:avLst/>
          </a:prstGeom>
        </p:spPr>
      </p:pic>
      <p:sp>
        <p:nvSpPr>
          <p:cNvPr id="16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8194833" y="6626817"/>
            <a:ext cx="3657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2019| CONFIDENTIAL</a:t>
            </a:r>
          </a:p>
        </p:txBody>
      </p:sp>
      <p:sp>
        <p:nvSpPr>
          <p:cNvPr id="20" name="Slide Number Placeholder 15"/>
          <p:cNvSpPr txBox="1">
            <a:spLocks/>
          </p:cNvSpPr>
          <p:nvPr userDrawn="1"/>
        </p:nvSpPr>
        <p:spPr>
          <a:xfrm>
            <a:off x="11793617" y="6660319"/>
            <a:ext cx="279400" cy="205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579577"/>
            <a:ext cx="4114800" cy="21474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4643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-8802"/>
            <a:ext cx="10515600" cy="1220086"/>
          </a:xfrm>
        </p:spPr>
        <p:txBody>
          <a:bodyPr/>
          <a:lstStyle>
            <a:lvl1pPr>
              <a:defRPr lang="en-US" sz="3600" kern="1200">
                <a:solidFill>
                  <a:srgbClr val="69598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1283"/>
            <a:ext cx="12192000" cy="23751"/>
          </a:xfrm>
          <a:prstGeom prst="line">
            <a:avLst/>
          </a:prstGeom>
          <a:ln w="19050">
            <a:solidFill>
              <a:srgbClr val="D79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644825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" y="6657328"/>
            <a:ext cx="1129912" cy="181340"/>
          </a:xfrm>
          <a:prstGeom prst="rect">
            <a:avLst/>
          </a:prstGeom>
        </p:spPr>
      </p:pic>
      <p:sp>
        <p:nvSpPr>
          <p:cNvPr id="12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94833" y="6626817"/>
            <a:ext cx="3657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2019| CONFIDENTIAL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793617" y="6660319"/>
            <a:ext cx="279400" cy="20563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561984"/>
            <a:ext cx="4114800" cy="21474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74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515600" cy="1211283"/>
          </a:xfrm>
        </p:spPr>
        <p:txBody>
          <a:bodyPr/>
          <a:lstStyle>
            <a:lvl1pPr>
              <a:defRPr lang="en-US" sz="3600" kern="1200">
                <a:solidFill>
                  <a:srgbClr val="69598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211283"/>
            <a:ext cx="12192000" cy="23751"/>
          </a:xfrm>
          <a:prstGeom prst="line">
            <a:avLst/>
          </a:prstGeom>
          <a:ln w="19050">
            <a:solidFill>
              <a:srgbClr val="D79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653771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" y="6686951"/>
            <a:ext cx="1129912" cy="181340"/>
          </a:xfrm>
          <a:prstGeom prst="rect">
            <a:avLst/>
          </a:prstGeom>
        </p:spPr>
      </p:pic>
      <p:sp>
        <p:nvSpPr>
          <p:cNvPr id="11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94833" y="6626817"/>
            <a:ext cx="3657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2019| CONFIDENTIAL</a:t>
            </a:r>
          </a:p>
        </p:txBody>
      </p:sp>
      <p:sp>
        <p:nvSpPr>
          <p:cNvPr id="15" name="Slide Number Placeholder 15"/>
          <p:cNvSpPr txBox="1">
            <a:spLocks/>
          </p:cNvSpPr>
          <p:nvPr userDrawn="1"/>
        </p:nvSpPr>
        <p:spPr>
          <a:xfrm>
            <a:off x="11793617" y="6660319"/>
            <a:ext cx="279400" cy="205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579877"/>
            <a:ext cx="4114800" cy="21474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3149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287832"/>
            <a:ext cx="3932237" cy="8461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87832"/>
            <a:ext cx="6172200" cy="45732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98254"/>
            <a:ext cx="3932237" cy="3670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28600" y="-8802"/>
            <a:ext cx="10515600" cy="120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>
                <a:solidFill>
                  <a:srgbClr val="69598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1283"/>
            <a:ext cx="12192000" cy="23751"/>
          </a:xfrm>
          <a:prstGeom prst="line">
            <a:avLst/>
          </a:prstGeom>
          <a:ln w="19050">
            <a:solidFill>
              <a:srgbClr val="D79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653771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" y="6686951"/>
            <a:ext cx="1129912" cy="181340"/>
          </a:xfrm>
          <a:prstGeom prst="rect">
            <a:avLst/>
          </a:prstGeom>
        </p:spPr>
      </p:pic>
      <p:sp>
        <p:nvSpPr>
          <p:cNvPr id="12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194833" y="6626817"/>
            <a:ext cx="3657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2019| CONFIDENTIAL</a:t>
            </a:r>
          </a:p>
        </p:txBody>
      </p:sp>
      <p:sp>
        <p:nvSpPr>
          <p:cNvPr id="16" name="Slide Number Placeholder 15"/>
          <p:cNvSpPr txBox="1">
            <a:spLocks/>
          </p:cNvSpPr>
          <p:nvPr userDrawn="1"/>
        </p:nvSpPr>
        <p:spPr>
          <a:xfrm>
            <a:off x="11793617" y="6660319"/>
            <a:ext cx="279400" cy="205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574944"/>
            <a:ext cx="4114800" cy="21474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3940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26820"/>
            <a:ext cx="3932237" cy="7305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26820"/>
            <a:ext cx="6172200" cy="45342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653771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" y="6686951"/>
            <a:ext cx="1129912" cy="181340"/>
          </a:xfrm>
          <a:prstGeom prst="rect">
            <a:avLst/>
          </a:prstGeom>
        </p:spPr>
      </p:pic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194833" y="6626817"/>
            <a:ext cx="36571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2019| CONFIDENTIAL</a:t>
            </a:r>
          </a:p>
        </p:txBody>
      </p:sp>
      <p:sp>
        <p:nvSpPr>
          <p:cNvPr id="14" name="Slide Number Placeholder 15"/>
          <p:cNvSpPr txBox="1">
            <a:spLocks/>
          </p:cNvSpPr>
          <p:nvPr userDrawn="1"/>
        </p:nvSpPr>
        <p:spPr>
          <a:xfrm>
            <a:off x="11793617" y="6660319"/>
            <a:ext cx="279400" cy="205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228600" y="-8802"/>
            <a:ext cx="10515600" cy="1206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>
                <a:solidFill>
                  <a:srgbClr val="69598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211283"/>
            <a:ext cx="12192000" cy="23751"/>
          </a:xfrm>
          <a:prstGeom prst="line">
            <a:avLst/>
          </a:prstGeom>
          <a:ln w="19050">
            <a:solidFill>
              <a:srgbClr val="D791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579877"/>
            <a:ext cx="4114800" cy="214748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570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6959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3375" y="342900"/>
            <a:ext cx="11534775" cy="6210300"/>
          </a:xfrm>
          <a:prstGeom prst="rect">
            <a:avLst/>
          </a:prstGeom>
          <a:noFill/>
          <a:ln w="44450">
            <a:solidFill>
              <a:srgbClr val="D791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842962" y="2673755"/>
            <a:ext cx="10515600" cy="1325563"/>
          </a:xfrm>
        </p:spPr>
        <p:txBody>
          <a:bodyPr>
            <a:normAutofit/>
          </a:bodyPr>
          <a:lstStyle>
            <a:lvl1pPr marL="0" algn="ctr" defTabSz="914400" rtl="0" eaLnBrk="1" latinLnBrk="0" hangingPunct="1">
              <a:defRPr lang="en-US" sz="5400" kern="1200" dirty="0">
                <a:solidFill>
                  <a:srgbClr val="D79108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Separator Slide Title</a:t>
            </a:r>
          </a:p>
        </p:txBody>
      </p:sp>
    </p:spTree>
    <p:extLst>
      <p:ext uri="{BB962C8B-B14F-4D97-AF65-F5344CB8AC3E}">
        <p14:creationId xmlns:p14="http://schemas.microsoft.com/office/powerpoint/2010/main" val="120816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44825"/>
            <a:ext cx="12192000" cy="206348"/>
          </a:xfrm>
          <a:prstGeom prst="rect">
            <a:avLst/>
          </a:prstGeom>
          <a:solidFill>
            <a:srgbClr val="695981"/>
          </a:solidFill>
          <a:ln>
            <a:solidFill>
              <a:srgbClr val="6959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" y="6657328"/>
            <a:ext cx="1129912" cy="181340"/>
          </a:xfrm>
          <a:prstGeom prst="rect">
            <a:avLst/>
          </a:prstGeom>
        </p:spPr>
      </p:pic>
      <p:sp>
        <p:nvSpPr>
          <p:cNvPr id="9" name="Slide Number Placeholder 13"/>
          <p:cNvSpPr txBox="1">
            <a:spLocks/>
          </p:cNvSpPr>
          <p:nvPr userDrawn="1"/>
        </p:nvSpPr>
        <p:spPr>
          <a:xfrm>
            <a:off x="9448800" y="6561984"/>
            <a:ext cx="2743200" cy="372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052559" y="6626817"/>
            <a:ext cx="2565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Copyright© 2019 | CONFIDENTIAL</a:t>
            </a:r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3"/>
          </p:nvPr>
        </p:nvSpPr>
        <p:spPr>
          <a:xfrm>
            <a:off x="4038600" y="6644824"/>
            <a:ext cx="4114800" cy="2131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Presentation Title</a:t>
            </a:r>
          </a:p>
        </p:txBody>
      </p:sp>
      <p:sp>
        <p:nvSpPr>
          <p:cNvPr id="1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1727655" y="6615265"/>
            <a:ext cx="573723" cy="224356"/>
          </a:xfrm>
          <a:prstGeom prst="rect">
            <a:avLst/>
          </a:prstGeom>
        </p:spPr>
        <p:txBody>
          <a:bodyPr lIns="0" tIns="0" rIns="0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D86F2174-2037-485F-8615-4BBED1A43F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8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60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96433" y="5059452"/>
            <a:ext cx="9144000" cy="44585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Developing a holistic approach to ROI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7888" y="3937461"/>
            <a:ext cx="11783494" cy="1014465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Impact of AR on Lean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52521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C732B-F3CB-4868-82A6-C731F2AE4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Manufacturing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C60F7A-1697-4CAF-A136-271234E49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6929"/>
            <a:ext cx="12187684" cy="542787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C812B-CAC3-443A-BE00-E2C123F8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AR and Lean Manufacturing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44186-6554-4E78-A8AC-FB75B35DF995}"/>
              </a:ext>
            </a:extLst>
          </p:cNvPr>
          <p:cNvSpPr/>
          <p:nvPr/>
        </p:nvSpPr>
        <p:spPr>
          <a:xfrm>
            <a:off x="807868" y="2024109"/>
            <a:ext cx="5983549" cy="4083728"/>
          </a:xfrm>
          <a:prstGeom prst="rect">
            <a:avLst/>
          </a:prstGeom>
          <a:solidFill>
            <a:srgbClr val="695981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Lean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Eliminating </a:t>
            </a:r>
            <a:r>
              <a:rPr lang="en-US" sz="2400" dirty="0">
                <a:solidFill>
                  <a:srgbClr val="D79108"/>
                </a:solidFill>
              </a:rPr>
              <a:t>waste</a:t>
            </a:r>
            <a:r>
              <a:rPr lang="en-US" sz="2400" dirty="0"/>
              <a:t> wherever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D79108"/>
                </a:solidFill>
              </a:rPr>
              <a:t>Expanding</a:t>
            </a:r>
            <a:r>
              <a:rPr lang="en-US" sz="2400" dirty="0"/>
              <a:t> capacity by shortening cycle times and reducing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Understanding </a:t>
            </a:r>
            <a:r>
              <a:rPr lang="en-US" sz="2400" dirty="0">
                <a:solidFill>
                  <a:srgbClr val="D79108"/>
                </a:solidFill>
              </a:rPr>
              <a:t>who</a:t>
            </a:r>
            <a:r>
              <a:rPr lang="en-US" sz="2400" dirty="0"/>
              <a:t> the customer is and </a:t>
            </a:r>
            <a:r>
              <a:rPr lang="en-US" sz="2400" dirty="0">
                <a:solidFill>
                  <a:srgbClr val="D79108"/>
                </a:solidFill>
              </a:rPr>
              <a:t>what</a:t>
            </a:r>
            <a:r>
              <a:rPr lang="en-US" sz="2400" dirty="0"/>
              <a:t> is important to them</a:t>
            </a:r>
          </a:p>
        </p:txBody>
      </p:sp>
    </p:spTree>
    <p:extLst>
      <p:ext uri="{BB962C8B-B14F-4D97-AF65-F5344CB8AC3E}">
        <p14:creationId xmlns:p14="http://schemas.microsoft.com/office/powerpoint/2010/main" val="114748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Eliminating Waste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64CBCB-CEB2-4B8A-8EC2-EB5FDDF54C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1284"/>
            <a:ext cx="12265891" cy="535918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AR and Lean Manufacturing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A9A4D-5814-434A-BA95-35C165B58322}"/>
              </a:ext>
            </a:extLst>
          </p:cNvPr>
          <p:cNvSpPr/>
          <p:nvPr/>
        </p:nvSpPr>
        <p:spPr>
          <a:xfrm>
            <a:off x="807868" y="2024109"/>
            <a:ext cx="5983549" cy="4083728"/>
          </a:xfrm>
          <a:prstGeom prst="rect">
            <a:avLst/>
          </a:prstGeom>
          <a:solidFill>
            <a:srgbClr val="695981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Eight sources of waste: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Over-production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Non-utilized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Inventory overstocking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Excess processing</a:t>
            </a:r>
          </a:p>
        </p:txBody>
      </p:sp>
    </p:spTree>
    <p:extLst>
      <p:ext uri="{BB962C8B-B14F-4D97-AF65-F5344CB8AC3E}">
        <p14:creationId xmlns:p14="http://schemas.microsoft.com/office/powerpoint/2010/main" val="1022677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waste stream has a distinct ROI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AR and Lean Manufacturing</a:t>
            </a:r>
          </a:p>
        </p:txBody>
      </p:sp>
      <p:pic>
        <p:nvPicPr>
          <p:cNvPr id="1030" name="Picture 6" descr="Image result for manufacturing">
            <a:extLst>
              <a:ext uri="{FF2B5EF4-FFF2-40B4-BE49-F238E27FC236}">
                <a16:creationId xmlns:a16="http://schemas.microsoft.com/office/drawing/2014/main" id="{CFE2A694-2083-4239-8E3D-54D7A490A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284"/>
            <a:ext cx="12192000" cy="544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166F43-0AAF-48E5-B622-C727DEC619AD}"/>
              </a:ext>
            </a:extLst>
          </p:cNvPr>
          <p:cNvSpPr/>
          <p:nvPr/>
        </p:nvSpPr>
        <p:spPr>
          <a:xfrm>
            <a:off x="960269" y="2678545"/>
            <a:ext cx="3214568" cy="3232728"/>
          </a:xfrm>
          <a:prstGeom prst="rect">
            <a:avLst/>
          </a:prstGeom>
          <a:solidFill>
            <a:srgbClr val="695981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The impact of AR on each waste steam is unique and must be understood distinctly and through interactions.</a:t>
            </a:r>
          </a:p>
        </p:txBody>
      </p:sp>
    </p:spTree>
    <p:extLst>
      <p:ext uri="{BB962C8B-B14F-4D97-AF65-F5344CB8AC3E}">
        <p14:creationId xmlns:p14="http://schemas.microsoft.com/office/powerpoint/2010/main" val="900650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scope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AR and Lean Manufacturing</a:t>
            </a:r>
          </a:p>
        </p:txBody>
      </p:sp>
      <p:pic>
        <p:nvPicPr>
          <p:cNvPr id="2050" name="Picture 2" descr="Image result for manufacturing">
            <a:extLst>
              <a:ext uri="{FF2B5EF4-FFF2-40B4-BE49-F238E27FC236}">
                <a16:creationId xmlns:a16="http://schemas.microsoft.com/office/drawing/2014/main" id="{32B703F0-CB0B-47F5-ACBD-744B478A2F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2" y="1211284"/>
            <a:ext cx="12194732" cy="54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D019F9-EC9F-4A8E-B159-33886F97F75C}"/>
              </a:ext>
            </a:extLst>
          </p:cNvPr>
          <p:cNvSpPr/>
          <p:nvPr/>
        </p:nvSpPr>
        <p:spPr>
          <a:xfrm>
            <a:off x="807868" y="2024109"/>
            <a:ext cx="5983549" cy="4083728"/>
          </a:xfrm>
          <a:prstGeom prst="rect">
            <a:avLst/>
          </a:prstGeom>
          <a:solidFill>
            <a:srgbClr val="695981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>
                    <a:lumMod val="75000"/>
                  </a:schemeClr>
                </a:solidFill>
              </a:rPr>
              <a:t>Scope: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Examine each waste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Through interviews and surveys, understand how AR can impact each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synergies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Extend the AREA ROI model to each 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 a report, whitepapers and webcast</a:t>
            </a:r>
          </a:p>
        </p:txBody>
      </p:sp>
    </p:spTree>
    <p:extLst>
      <p:ext uri="{BB962C8B-B14F-4D97-AF65-F5344CB8AC3E}">
        <p14:creationId xmlns:p14="http://schemas.microsoft.com/office/powerpoint/2010/main" val="3576434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322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fred Template" id="{DDE3F73D-1054-4C36-8D57-334B43216BBC}" vid="{6B53CDBC-76FC-4492-A63D-3DC30BB56E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Alfred Template</Template>
  <TotalTime>34</TotalTime>
  <Words>177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Office Theme</vt:lpstr>
      <vt:lpstr>The Impact of AR on Lean Manufacturing</vt:lpstr>
      <vt:lpstr>Lean Manufacturing</vt:lpstr>
      <vt:lpstr>Eliminating Waste</vt:lpstr>
      <vt:lpstr>Each waste stream has a distinct ROI</vt:lpstr>
      <vt:lpstr>Objectives and scope</vt:lpstr>
      <vt:lpstr>PowerPoint Presentation</vt:lpstr>
    </vt:vector>
  </TitlesOfParts>
  <Manager>simmins@alfred.edu</Manager>
  <Company>Alfred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Simmins, John</dc:creator>
  <cp:keywords>Title</cp:keywords>
  <cp:lastModifiedBy>Mark Sage</cp:lastModifiedBy>
  <cp:revision>8</cp:revision>
  <dcterms:created xsi:type="dcterms:W3CDTF">2020-01-22T18:27:35Z</dcterms:created>
  <dcterms:modified xsi:type="dcterms:W3CDTF">2020-01-27T09:36:21Z</dcterms:modified>
  <cp:category>Subtitle</cp:category>
</cp:coreProperties>
</file>