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1707F9-0113-4A4D-8FB9-668DBF42306D}">
  <a:tblStyle styleId="{A81707F9-0113-4A4D-8FB9-668DBF42306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8"/>
          </a:solidFill>
        </a:fill>
      </a:tcStyle>
    </a:wholeTbl>
    <a:band1H>
      <a:tcTxStyle/>
      <a:tcStyle>
        <a:tcBdr/>
        <a:fill>
          <a:solidFill>
            <a:srgbClr val="CACC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C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6263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66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37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89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25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62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678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1"/>
          <p:cNvSpPr txBox="1"/>
          <p:nvPr/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12"/>
          <p:cNvSpPr txBox="1"/>
          <p:nvPr/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3" name="Google Shape;43;p12" descr="halfport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13"/>
          <p:cNvSpPr txBox="1"/>
          <p:nvPr/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4"/>
          <p:cNvSpPr txBox="1"/>
          <p:nvPr/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" name="Google Shape;50;p14" descr="halfport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194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99"/>
              </a:buClr>
              <a:buSzPts val="3360"/>
              <a:buFont typeface="Noto Sans Symbols"/>
              <a:buChar char="▪"/>
              <a:defRPr sz="3733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1148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6699"/>
              </a:buClr>
              <a:buSzPts val="288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1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6699"/>
              </a:buClr>
              <a:buSzPts val="2400"/>
              <a:buFont typeface="Noto Sans Symbols"/>
              <a:buChar char="▪"/>
              <a:defRPr sz="2667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6699"/>
              </a:buClr>
              <a:buSzPts val="162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6699"/>
              </a:buClr>
              <a:buSzPts val="162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buNone/>
              <a:defRPr sz="1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buNone/>
              <a:defRPr sz="1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buNone/>
              <a:defRPr sz="1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buNone/>
              <a:defRPr sz="1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buNone/>
              <a:defRPr sz="1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buNone/>
              <a:defRPr sz="1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buNone/>
              <a:defRPr sz="1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buNone/>
              <a:defRPr sz="16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"/>
          <p:cNvSpPr txBox="1"/>
          <p:nvPr/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Google Shape;12;p3" descr="halfpor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4" descr="halfpage grey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13" y="3444824"/>
            <a:ext cx="1219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5" descr="poly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3165" y="0"/>
            <a:ext cx="60988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7"/>
          <p:cNvSpPr txBox="1"/>
          <p:nvPr/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" name="Google Shape;2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8"/>
          <p:cNvSpPr txBox="1"/>
          <p:nvPr/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" name="Google Shape;28;p8" descr="halfport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9"/>
          <p:cNvSpPr txBox="1"/>
          <p:nvPr/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" name="Google Shape;3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0"/>
          <p:cNvSpPr txBox="1"/>
          <p:nvPr/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6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" name="Google Shape;36;p10" descr="halfport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/>
        </p:nvSpPr>
        <p:spPr>
          <a:xfrm>
            <a:off x="0" y="1966835"/>
            <a:ext cx="589870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Ergonomic Evaluation of the Microsoft </a:t>
            </a:r>
            <a:r>
              <a:rPr lang="en-US" sz="4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Hololens</a:t>
            </a: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 for Industrial Use</a:t>
            </a:r>
            <a:endParaRPr sz="48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" name="Google Shape;81;p20"/>
          <p:cNvGrpSpPr/>
          <p:nvPr/>
        </p:nvGrpSpPr>
        <p:grpSpPr>
          <a:xfrm>
            <a:off x="0" y="2803397"/>
            <a:ext cx="5019267" cy="60959"/>
            <a:chOff x="2809453" y="2311103"/>
            <a:chExt cx="3449524" cy="45719"/>
          </a:xfrm>
        </p:grpSpPr>
        <p:sp>
          <p:nvSpPr>
            <p:cNvPr id="82" name="Google Shape;82;p20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0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0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0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20"/>
          <p:cNvSpPr txBox="1"/>
          <p:nvPr/>
        </p:nvSpPr>
        <p:spPr>
          <a:xfrm>
            <a:off x="6035544" y="1158081"/>
            <a:ext cx="5751067" cy="45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37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Char char="•"/>
            </a:pPr>
            <a:r>
              <a:rPr lang="en-US" sz="3733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Category: </a:t>
            </a:r>
            <a:r>
              <a:rPr lang="en-US" sz="3733">
                <a:latin typeface="Calibri"/>
                <a:ea typeface="Calibri"/>
                <a:cs typeface="Calibri"/>
                <a:sym typeface="Calibri"/>
              </a:rPr>
              <a:t>Software and Hardware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92" name="Google Shape;92;p21"/>
          <p:cNvSpPr txBox="1"/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barrier to widespread adoption of AR in an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industrial setting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the understanding of the safety and ergonomic factors of the device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be considered: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does the addition of the Trimble Hard Hat improve or diminish the ergonomics of the device and what safety considerations should be put into place before utilizing the Hololens 2 in an industrial engineering setting</a:t>
            </a:r>
            <a:endParaRPr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PROBLEM: </a:t>
            </a: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An ergonomic and safety assessment of the Microsoft Hololens 2 is needed</a:t>
            </a:r>
            <a:r>
              <a:rPr lang="en-US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1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196674"/>
                </a:solidFill>
                <a:latin typeface="Calibri"/>
                <a:ea typeface="Calibri"/>
                <a:cs typeface="Calibri"/>
                <a:sym typeface="Calibri"/>
              </a:rPr>
              <a:t>Problem this Research Would Address (1 of 2) </a:t>
            </a:r>
            <a:endParaRPr sz="4267" b="1" dirty="0">
              <a:solidFill>
                <a:srgbClr val="1966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21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95" name="Google Shape;95;p21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1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1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1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9" name="Google Shape;99;p21" descr="lo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86" y="187889"/>
            <a:ext cx="484140" cy="14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5" name="Google Shape;105;p22"/>
          <p:cNvSpPr txBox="1"/>
          <p:nvPr/>
        </p:nvSpPr>
        <p:spPr>
          <a:xfrm>
            <a:off x="838200" y="1583136"/>
            <a:ext cx="10515600" cy="45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Providers of enterprise wearable AR platforms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would be able to more quickly/reliably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understand suitable use cases for the Microsoft Hololens 2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offer safety and ergonomic interventions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Enterprise safety managers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would </a:t>
            </a:r>
            <a:endParaRPr/>
          </a:p>
          <a:p>
            <a: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able to implement safety rules and considerations when utilizing the Hololens 2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Regulatory agencies or groups</a:t>
            </a:r>
            <a:r>
              <a:rPr lang="en-US" sz="3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</a:t>
            </a: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ould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be better informed on the impact of the Hololens 2 on the user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2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96674"/>
                </a:solidFill>
                <a:latin typeface="Calibri"/>
                <a:ea typeface="Calibri"/>
                <a:cs typeface="Calibri"/>
                <a:sym typeface="Calibri"/>
              </a:rPr>
              <a:t>Whose problem would be addressed?</a:t>
            </a:r>
            <a:endParaRPr sz="4267" b="1">
              <a:solidFill>
                <a:srgbClr val="1966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Google Shape;107;p22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108" name="Google Shape;108;p22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2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2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2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2" name="Google Shape;112;p22" descr="lo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86" y="187889"/>
            <a:ext cx="484140" cy="14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18" name="Google Shape;118;p23"/>
          <p:cNvSpPr txBox="1"/>
          <p:nvPr/>
        </p:nvSpPr>
        <p:spPr>
          <a:xfrm>
            <a:off x="1046667" y="1757710"/>
            <a:ext cx="104811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Conduct research with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a representative sample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Develop an industrial engineering task to be completed by participants utilizing the Hololens 2 with and without a Trimble Hard Hat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p a detailed ergonomic assessment for both conditions (Hololens 2 X Trimble Mounted Hololens 2)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Compile a report that compares both conditions.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review of any ergonomic standards that already exist for HMD’s and highlight where the Hololens 2 does and does not meet these standards.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Offer recommendations for use of these devices in an industrial setting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Recommendations should include potential ideas to help the user mitigate risk.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3"/>
          <p:cNvSpPr txBox="1"/>
          <p:nvPr/>
        </p:nvSpPr>
        <p:spPr>
          <a:xfrm>
            <a:off x="2295158" y="447575"/>
            <a:ext cx="93885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96674"/>
                </a:solidFill>
                <a:latin typeface="Calibri"/>
                <a:ea typeface="Calibri"/>
                <a:cs typeface="Calibri"/>
                <a:sym typeface="Calibri"/>
              </a:rPr>
              <a:t>How would this research be conducted? (1 of 2)</a:t>
            </a:r>
            <a:endParaRPr sz="4267" b="1">
              <a:solidFill>
                <a:srgbClr val="1966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23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121" name="Google Shape;121;p23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5" name="Google Shape;125;p23" descr="lo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86" y="187889"/>
            <a:ext cx="484140" cy="14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31" name="Google Shape;131;p24"/>
          <p:cNvSpPr txBox="1"/>
          <p:nvPr/>
        </p:nvSpPr>
        <p:spPr>
          <a:xfrm>
            <a:off x="957289" y="1949835"/>
            <a:ext cx="10481024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Ideally, the research project will produce: 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report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 of findings (outlined in previous slide)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-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detailed explanation of the experiment so that members can test the effects of various interventions on the ergonomic measures collected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-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Executive summary of findings for public release and a webinar</a:t>
            </a:r>
            <a:endParaRPr/>
          </a:p>
        </p:txBody>
      </p:sp>
      <p:sp>
        <p:nvSpPr>
          <p:cNvPr id="132" name="Google Shape;132;p24"/>
          <p:cNvSpPr txBox="1"/>
          <p:nvPr/>
        </p:nvSpPr>
        <p:spPr>
          <a:xfrm>
            <a:off x="2332383" y="380175"/>
            <a:ext cx="938858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96674"/>
                </a:solidFill>
                <a:latin typeface="Calibri"/>
                <a:ea typeface="Calibri"/>
                <a:cs typeface="Calibri"/>
                <a:sym typeface="Calibri"/>
              </a:rPr>
              <a:t>How would this research be conducted? (2 of 2)</a:t>
            </a:r>
            <a:endParaRPr sz="4267" b="1">
              <a:solidFill>
                <a:srgbClr val="1966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2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134" name="Google Shape;134;p24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8" name="Google Shape;138;p24" descr="lo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86" y="187889"/>
            <a:ext cx="484140" cy="14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838200" y="1636144"/>
            <a:ext cx="10515600" cy="45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AREA members will be able to more quickly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determine whether Hololens 2 is ready for implementation or if safety measures need to be taken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AREA members will be able to better assess the appropriate use cases for this device within their organization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AREA members will better be able to inform safety and ergonomic stakeholders within their organization of the effects of these devices on the workforce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Long term impacts of this research: 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understand the progression of HMD’s and what gaps still need to be addressed in future hardware</a:t>
            </a:r>
            <a:endParaRPr/>
          </a:p>
        </p:txBody>
      </p:sp>
      <p:sp>
        <p:nvSpPr>
          <p:cNvPr id="145" name="Google Shape;145;p25"/>
          <p:cNvSpPr txBox="1"/>
          <p:nvPr/>
        </p:nvSpPr>
        <p:spPr>
          <a:xfrm>
            <a:off x="3597861" y="260907"/>
            <a:ext cx="81231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96674"/>
                </a:solidFill>
                <a:latin typeface="Calibri"/>
                <a:ea typeface="Calibri"/>
                <a:cs typeface="Calibri"/>
                <a:sym typeface="Calibri"/>
              </a:rPr>
              <a:t>Benefits to AREA Members</a:t>
            </a:r>
            <a:endParaRPr sz="4267" b="1">
              <a:solidFill>
                <a:srgbClr val="1966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2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147" name="Google Shape;147;p2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25" descr="lo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86" y="187889"/>
            <a:ext cx="484140" cy="14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rea Brand 2016">
  <a:themeElements>
    <a:clrScheme name="Custom 3">
      <a:dk1>
        <a:srgbClr val="000000"/>
      </a:dk1>
      <a:lt1>
        <a:srgbClr val="FFFFFF"/>
      </a:lt1>
      <a:dk2>
        <a:srgbClr val="0A364A"/>
      </a:dk2>
      <a:lt2>
        <a:srgbClr val="E7E7E7"/>
      </a:lt2>
      <a:accent1>
        <a:srgbClr val="0A364A"/>
      </a:accent1>
      <a:accent2>
        <a:srgbClr val="196674"/>
      </a:accent2>
      <a:accent3>
        <a:srgbClr val="33A6B2"/>
      </a:accent3>
      <a:accent4>
        <a:srgbClr val="9AC836"/>
      </a:accent4>
      <a:accent5>
        <a:srgbClr val="D0E64B"/>
      </a:accent5>
      <a:accent6>
        <a:srgbClr val="99999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444</Words>
  <Application>Microsoft Office PowerPoint</Application>
  <PresentationFormat>Widescreen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Helvetica Neue</vt:lpstr>
      <vt:lpstr>Calibri</vt:lpstr>
      <vt:lpstr>Noto Sans Symbols</vt:lpstr>
      <vt:lpstr>Arial</vt:lpstr>
      <vt:lpstr>Area Brand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Angelini, Catherine A.</dc:creator>
  <cp:lastModifiedBy>Angela Lang | Chrysalisforge</cp:lastModifiedBy>
  <cp:revision>2</cp:revision>
  <dcterms:modified xsi:type="dcterms:W3CDTF">2020-01-28T11:34:55Z</dcterms:modified>
</cp:coreProperties>
</file>