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1"/>
  </p:notesMasterIdLst>
  <p:handoutMasterIdLst>
    <p:handoutMasterId r:id="rId12"/>
  </p:handoutMasterIdLst>
  <p:sldIdLst>
    <p:sldId id="257" r:id="rId6"/>
    <p:sldId id="258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605D-5F59-4FF0-9D4F-F8AB4E156C2C}" v="376" dt="2020-01-23T15:55:43.101"/>
    <p1510:client id="{A46442B2-9874-4018-916A-C406160D2C92}" v="1480" dt="2020-01-23T15:56:4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cht, Tyler" userId="S::fochtt@merck.com::d975368b-f970-44d1-bf22-4e22b3c2ec2f" providerId="AD" clId="Web-{51E7605D-5F59-4FF0-9D4F-F8AB4E156C2C}"/>
    <pc:docChg chg="modSld">
      <pc:chgData name="Focht, Tyler" userId="S::fochtt@merck.com::d975368b-f970-44d1-bf22-4e22b3c2ec2f" providerId="AD" clId="Web-{51E7605D-5F59-4FF0-9D4F-F8AB4E156C2C}" dt="2020-01-23T15:55:43.101" v="374" actId="20577"/>
      <pc:docMkLst>
        <pc:docMk/>
      </pc:docMkLst>
      <pc:sldChg chg="modSp">
        <pc:chgData name="Focht, Tyler" userId="S::fochtt@merck.com::d975368b-f970-44d1-bf22-4e22b3c2ec2f" providerId="AD" clId="Web-{51E7605D-5F59-4FF0-9D4F-F8AB4E156C2C}" dt="2020-01-23T15:55:43.101" v="374" actId="20577"/>
        <pc:sldMkLst>
          <pc:docMk/>
          <pc:sldMk cId="725973076" sldId="263"/>
        </pc:sldMkLst>
        <pc:spChg chg="mod">
          <ac:chgData name="Focht, Tyler" userId="S::fochtt@merck.com::d975368b-f970-44d1-bf22-4e22b3c2ec2f" providerId="AD" clId="Web-{51E7605D-5F59-4FF0-9D4F-F8AB4E156C2C}" dt="2020-01-23T15:55:43.101" v="374" actId="20577"/>
          <ac:spMkLst>
            <pc:docMk/>
            <pc:sldMk cId="725973076" sldId="263"/>
            <ac:spMk id="3" creationId="{00000000-0000-0000-0000-000000000000}"/>
          </ac:spMkLst>
        </pc:spChg>
      </pc:sldChg>
    </pc:docChg>
  </pc:docChgLst>
  <pc:docChgLst>
    <pc:chgData name="Hoekstra, Brant Christopher" userId="e03d5c47-7afe-4cfc-8ce2-99fe6586955a" providerId="ADAL" clId="{A46442B2-9874-4018-916A-C406160D2C92}"/>
    <pc:docChg chg="undo custSel addSld delSld modSld">
      <pc:chgData name="Hoekstra, Brant Christopher" userId="e03d5c47-7afe-4cfc-8ce2-99fe6586955a" providerId="ADAL" clId="{A46442B2-9874-4018-916A-C406160D2C92}" dt="2020-01-23T15:56:49.922" v="1674" actId="2696"/>
      <pc:docMkLst>
        <pc:docMk/>
      </pc:docMkLst>
      <pc:sldChg chg="modSp">
        <pc:chgData name="Hoekstra, Brant Christopher" userId="e03d5c47-7afe-4cfc-8ce2-99fe6586955a" providerId="ADAL" clId="{A46442B2-9874-4018-916A-C406160D2C92}" dt="2020-01-23T15:40:08.627" v="287" actId="115"/>
        <pc:sldMkLst>
          <pc:docMk/>
          <pc:sldMk cId="462965466" sldId="258"/>
        </pc:sldMkLst>
        <pc:spChg chg="mod">
          <ac:chgData name="Hoekstra, Brant Christopher" userId="e03d5c47-7afe-4cfc-8ce2-99fe6586955a" providerId="ADAL" clId="{A46442B2-9874-4018-916A-C406160D2C92}" dt="2020-01-23T15:40:08.627" v="287" actId="115"/>
          <ac:spMkLst>
            <pc:docMk/>
            <pc:sldMk cId="462965466" sldId="258"/>
            <ac:spMk id="3" creationId="{00000000-0000-0000-0000-000000000000}"/>
          </ac:spMkLst>
        </pc:spChg>
        <pc:spChg chg="mod">
          <ac:chgData name="Hoekstra, Brant Christopher" userId="e03d5c47-7afe-4cfc-8ce2-99fe6586955a" providerId="ADAL" clId="{A46442B2-9874-4018-916A-C406160D2C92}" dt="2020-01-23T15:39:57.082" v="284" actId="20577"/>
          <ac:spMkLst>
            <pc:docMk/>
            <pc:sldMk cId="462965466" sldId="258"/>
            <ac:spMk id="4" creationId="{00000000-0000-0000-0000-000000000000}"/>
          </ac:spMkLst>
        </pc:spChg>
      </pc:sldChg>
      <pc:sldChg chg="del">
        <pc:chgData name="Hoekstra, Brant Christopher" userId="e03d5c47-7afe-4cfc-8ce2-99fe6586955a" providerId="ADAL" clId="{A46442B2-9874-4018-916A-C406160D2C92}" dt="2020-01-23T15:40:13.544" v="288" actId="2696"/>
        <pc:sldMkLst>
          <pc:docMk/>
          <pc:sldMk cId="727333981" sldId="259"/>
        </pc:sldMkLst>
      </pc:sldChg>
      <pc:sldChg chg="modSp">
        <pc:chgData name="Hoekstra, Brant Christopher" userId="e03d5c47-7afe-4cfc-8ce2-99fe6586955a" providerId="ADAL" clId="{A46442B2-9874-4018-916A-C406160D2C92}" dt="2020-01-23T15:47:40.356" v="1026" actId="20577"/>
        <pc:sldMkLst>
          <pc:docMk/>
          <pc:sldMk cId="825299943" sldId="260"/>
        </pc:sldMkLst>
        <pc:spChg chg="mod">
          <ac:chgData name="Hoekstra, Brant Christopher" userId="e03d5c47-7afe-4cfc-8ce2-99fe6586955a" providerId="ADAL" clId="{A46442B2-9874-4018-916A-C406160D2C92}" dt="2020-01-23T15:47:40.356" v="1026" actId="20577"/>
          <ac:spMkLst>
            <pc:docMk/>
            <pc:sldMk cId="825299943" sldId="260"/>
            <ac:spMk id="3" creationId="{00000000-0000-0000-0000-000000000000}"/>
          </ac:spMkLst>
        </pc:spChg>
      </pc:sldChg>
      <pc:sldChg chg="modSp add del">
        <pc:chgData name="Hoekstra, Brant Christopher" userId="e03d5c47-7afe-4cfc-8ce2-99fe6586955a" providerId="ADAL" clId="{A46442B2-9874-4018-916A-C406160D2C92}" dt="2020-01-23T15:55:52.923" v="1673" actId="255"/>
        <pc:sldMkLst>
          <pc:docMk/>
          <pc:sldMk cId="219266028" sldId="261"/>
        </pc:sldMkLst>
        <pc:spChg chg="mod">
          <ac:chgData name="Hoekstra, Brant Christopher" userId="e03d5c47-7afe-4cfc-8ce2-99fe6586955a" providerId="ADAL" clId="{A46442B2-9874-4018-916A-C406160D2C92}" dt="2020-01-23T15:55:52.923" v="1673" actId="255"/>
          <ac:spMkLst>
            <pc:docMk/>
            <pc:sldMk cId="219266028" sldId="261"/>
            <ac:spMk id="3" creationId="{00000000-0000-0000-0000-000000000000}"/>
          </ac:spMkLst>
        </pc:spChg>
        <pc:spChg chg="mod">
          <ac:chgData name="Hoekstra, Brant Christopher" userId="e03d5c47-7afe-4cfc-8ce2-99fe6586955a" providerId="ADAL" clId="{A46442B2-9874-4018-916A-C406160D2C92}" dt="2020-01-23T15:50:44.088" v="1324" actId="6549"/>
          <ac:spMkLst>
            <pc:docMk/>
            <pc:sldMk cId="219266028" sldId="261"/>
            <ac:spMk id="5" creationId="{00000000-0000-0000-0000-000000000000}"/>
          </ac:spMkLst>
        </pc:spChg>
      </pc:sldChg>
      <pc:sldChg chg="del">
        <pc:chgData name="Hoekstra, Brant Christopher" userId="e03d5c47-7afe-4cfc-8ce2-99fe6586955a" providerId="ADAL" clId="{A46442B2-9874-4018-916A-C406160D2C92}" dt="2020-01-23T15:50:31.662" v="1295" actId="2696"/>
        <pc:sldMkLst>
          <pc:docMk/>
          <pc:sldMk cId="122194344" sldId="262"/>
        </pc:sldMkLst>
      </pc:sldChg>
      <pc:sldChg chg="del">
        <pc:chgData name="Hoekstra, Brant Christopher" userId="e03d5c47-7afe-4cfc-8ce2-99fe6586955a" providerId="ADAL" clId="{A46442B2-9874-4018-916A-C406160D2C92}" dt="2020-01-23T15:56:49.922" v="1674" actId="2696"/>
        <pc:sldMkLst>
          <pc:docMk/>
          <pc:sldMk cId="3050913145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427BF-FF0E-4FA8-A8D7-FA970973E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3C7EF-CEA2-49E4-A42C-FEC6E047A9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F9E87-6CB3-48B0-9C53-E9F9CDEE405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75261-5BE2-40FA-932E-84888410EF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2BA8-92DA-4187-A296-FDD918227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8F7B-B192-42AB-970C-04CB401F7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A8EF3-8892-4134-8714-B3CA6171EE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A416-8AE7-4482-977B-FFA54E15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63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4A416-8AE7-4482-977B-FFA54E153E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4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4A416-8AE7-4482-977B-FFA54E153E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4A416-8AE7-4482-977B-FFA54E153E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4A416-8AE7-4482-977B-FFA54E153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4A416-8AE7-4482-977B-FFA54E153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70" y="977790"/>
            <a:ext cx="5898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600" b="1" spc="-200">
                <a:solidFill>
                  <a:prstClr val="white"/>
                </a:solidFill>
                <a:cs typeface="Cambria"/>
              </a:rPr>
              <a:t>Reusability of Assets Across Platforms – AR/VR Interoperability with 3D-printing, BIM, CAD, etc.</a:t>
            </a:r>
            <a:endParaRPr lang="en-US" sz="5333" b="1" spc="-20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>
                <a:solidFill>
                  <a:prstClr val="black"/>
                </a:solidFill>
              </a:rPr>
              <a:t>Category: Software &gt; Content Reuse</a:t>
            </a: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>
                <a:solidFill>
                  <a:prstClr val="black"/>
                </a:solidFill>
              </a:rPr>
              <a:t>A barrier to widespread adoption of AR is the murky interoperability of AR/VR with existing assets including models used for 3D printing, CAD drawings, 360 Tours, LIDAR mapping, GIS files (Geographic information system) and BIM files (building information models). </a:t>
            </a:r>
          </a:p>
          <a:p>
            <a:pPr marL="0" indent="0" defTabSz="609585">
              <a:buNone/>
            </a:pPr>
            <a:endParaRPr lang="en-US" sz="3200">
              <a:solidFill>
                <a:prstClr val="black"/>
              </a:solidFill>
            </a:endParaRPr>
          </a:p>
          <a:p>
            <a:pPr defTabSz="609585"/>
            <a:r>
              <a:rPr lang="en-US" sz="4000" u="sng">
                <a:solidFill>
                  <a:prstClr val="black"/>
                </a:solidFill>
              </a:rPr>
              <a:t>PROPOSAL</a:t>
            </a:r>
            <a:r>
              <a:rPr lang="en-US" sz="4000">
                <a:solidFill>
                  <a:prstClr val="black"/>
                </a:solidFill>
              </a:rPr>
              <a:t>: </a:t>
            </a:r>
            <a:r>
              <a:rPr lang="en-US" sz="3200">
                <a:solidFill>
                  <a:prstClr val="black"/>
                </a:solidFill>
              </a:rPr>
              <a:t>This study will investigate the potential for reuse and interoperability of assets across platforms (CAD, 3D printing, point clouds, Unity, Unreal, </a:t>
            </a:r>
            <a:r>
              <a:rPr lang="en-US" sz="3200" err="1">
                <a:solidFill>
                  <a:prstClr val="black"/>
                </a:solidFill>
              </a:rPr>
              <a:t>WebXR</a:t>
            </a:r>
            <a:r>
              <a:rPr lang="en-US" sz="3200">
                <a:solidFill>
                  <a:prstClr val="black"/>
                </a:solidFill>
              </a:rPr>
              <a:t>) in order to propose the outlines of a standard to be published though one or more agencies (ISO, IEEE, ASTM, etc.).</a:t>
            </a:r>
            <a:endParaRPr lang="en-US" sz="4400">
              <a:solidFill>
                <a:prstClr val="black"/>
              </a:solidFill>
            </a:endParaRPr>
          </a:p>
          <a:p>
            <a:pPr defTabSz="609585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>
                <a:solidFill>
                  <a:srgbClr val="196674"/>
                </a:solidFill>
                <a:cs typeface="Cambria"/>
              </a:rPr>
              <a:t>Problem this Research Would Address </a:t>
            </a:r>
            <a:endParaRPr lang="en-US" sz="4267" b="1" spc="-20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i="1">
                <a:solidFill>
                  <a:srgbClr val="FF0000"/>
                </a:solidFill>
              </a:rPr>
              <a:t>Providers of enterprise wearable AR platforms</a:t>
            </a:r>
            <a:r>
              <a:rPr lang="en-US">
                <a:solidFill>
                  <a:prstClr val="black"/>
                </a:solidFill>
              </a:rPr>
              <a:t> would be able to more quickly/reliably</a:t>
            </a:r>
          </a:p>
          <a:p>
            <a:pPr lvl="1" defTabSz="609585"/>
            <a:r>
              <a:rPr lang="en-US">
                <a:solidFill>
                  <a:prstClr val="black"/>
                </a:solidFill>
              </a:rPr>
              <a:t>build and implement solutions leveraging assets available in the customer organization.</a:t>
            </a:r>
            <a:endParaRPr lang="en-US" sz="2000">
              <a:solidFill>
                <a:prstClr val="black"/>
              </a:solidFill>
            </a:endParaRPr>
          </a:p>
          <a:p>
            <a:r>
              <a:rPr lang="en-US" i="1">
                <a:solidFill>
                  <a:srgbClr val="FF0000"/>
                </a:solidFill>
              </a:rPr>
              <a:t>Enterprise safety managers</a:t>
            </a:r>
            <a:r>
              <a:rPr lang="en-US">
                <a:solidFill>
                  <a:prstClr val="black"/>
                </a:solidFill>
              </a:rPr>
              <a:t> would </a:t>
            </a:r>
          </a:p>
          <a:p>
            <a:pPr lvl="1"/>
            <a:r>
              <a:rPr lang="en-US">
                <a:solidFill>
                  <a:prstClr val="black"/>
                </a:solidFill>
              </a:rPr>
              <a:t>have more and higher-quality environments for training and assessment of skills.</a:t>
            </a:r>
          </a:p>
          <a:p>
            <a:pPr lvl="1"/>
            <a:r>
              <a:rPr lang="en-US">
                <a:solidFill>
                  <a:prstClr val="black"/>
                </a:solidFill>
              </a:rPr>
              <a:t>have living Building Information Models (BIMs) that represent the current state of the facility.</a:t>
            </a:r>
          </a:p>
          <a:p>
            <a:pPr defTabSz="609585"/>
            <a:r>
              <a:rPr lang="en-US" i="1">
                <a:solidFill>
                  <a:srgbClr val="FF0000"/>
                </a:solidFill>
              </a:rPr>
              <a:t>Regulatory agencies or groups</a:t>
            </a:r>
            <a:r>
              <a:rPr lang="en-US" i="1">
                <a:solidFill>
                  <a:prstClr val="black"/>
                </a:solidFill>
              </a:rPr>
              <a:t> w</a:t>
            </a:r>
            <a:r>
              <a:rPr lang="en-US">
                <a:solidFill>
                  <a:prstClr val="black"/>
                </a:solidFill>
              </a:rPr>
              <a:t>ould </a:t>
            </a:r>
          </a:p>
          <a:p>
            <a:pPr lvl="1" defTabSz="609585"/>
            <a:r>
              <a:rPr lang="en-US">
                <a:solidFill>
                  <a:prstClr val="black"/>
                </a:solidFill>
              </a:rPr>
              <a:t>be able to perform remote audits for some cases.</a:t>
            </a:r>
          </a:p>
          <a:p>
            <a:pPr lvl="1" defTabSz="609585"/>
            <a:r>
              <a:rPr lang="en-US">
                <a:solidFill>
                  <a:prstClr val="black"/>
                </a:solidFill>
              </a:rPr>
              <a:t>help promote a standard that advances AR/VR.</a:t>
            </a:r>
          </a:p>
          <a:p>
            <a:pPr lvl="1" defTabSz="609585"/>
            <a:endParaRPr lang="en-US">
              <a:solidFill>
                <a:prstClr val="black"/>
              </a:solidFill>
            </a:endParaRPr>
          </a:p>
          <a:p>
            <a:pPr defTabSz="609585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8321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err="1"/>
              <a:t>Catalog</a:t>
            </a:r>
            <a:r>
              <a:rPr lang="en-GB"/>
              <a:t> the 50-100 most common file formats utilized in AR and VR environments, 3D </a:t>
            </a:r>
            <a:r>
              <a:rPr lang="en-GB" err="1"/>
              <a:t>modeling</a:t>
            </a:r>
            <a:r>
              <a:rPr lang="en-GB"/>
              <a:t>, BIM, 360 tours, LIDAR mapping, etc1. Prepare a brief description (scope) of content stored in these formats.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Test the interoperability of the content from the file formats (identified in #1), for use in AR and VR environments. Prepare a table documenting the </a:t>
            </a:r>
            <a:r>
              <a:rPr lang="en-GB" err="1"/>
              <a:t>compatibily</a:t>
            </a:r>
            <a:r>
              <a:rPr lang="en-GB"/>
              <a:t>, including workarounds.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Present an update to the AREA research committee on or before 19-May with the results of #1 and #2, highlighting the three most compatible (across multiple domains) file formats that can be leveraged in AR and VR environments.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Engage one or more file format standard(s) owner and/or standards agencies (ISO, IEEE, ASTM, etc.) to determine their willingness to amend their file format to address incompatibilities and make it explicitly AR/VR compatible (or to create a technical committee or sub-committee for a AR/VR file format standard).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Develop an estimated timeline and estimate the effort required to successfully publish/amend the standard.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Provide final report to the AREA research committee on or before 19-June, detailing:</a:t>
            </a:r>
          </a:p>
          <a:p>
            <a:pPr marL="746125" lvl="1" indent="-288925">
              <a:buFont typeface="+mj-lt"/>
              <a:buAutoNum type="alphaLcParenR"/>
            </a:pPr>
            <a:r>
              <a:rPr lang="en-GB"/>
              <a:t>Final version of the file format compatibility table (a format that can be readily utilized by all members)</a:t>
            </a:r>
          </a:p>
          <a:p>
            <a:pPr marL="746125" lvl="1" indent="-288925">
              <a:buFont typeface="+mj-lt"/>
              <a:buAutoNum type="alphaLcParenR"/>
            </a:pPr>
            <a:r>
              <a:rPr lang="en-GB"/>
              <a:t>Results of engagement with file format owners and/or standards agencies – highlighting any who are willing (or resistant) to work with us and a recommended potential path forward with timeline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>
                <a:solidFill>
                  <a:srgbClr val="196674"/>
                </a:solidFill>
                <a:cs typeface="Cambria"/>
              </a:rPr>
              <a:t>Deliverables of this Project</a:t>
            </a:r>
            <a:endParaRPr lang="en-US" sz="4267" b="1" spc="-20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 anchor="t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ea typeface="ＭＳ Ｐゴシック"/>
              </a:rPr>
              <a:t>Enterprise AREA members</a:t>
            </a:r>
            <a:r>
              <a:rPr lang="en-US" sz="3200">
                <a:ea typeface="ＭＳ Ｐゴシック"/>
              </a:rPr>
              <a:t> will be able to more quickly integrate AR/VR solutions with existing enterprise data and models and accelerate value to the organization. </a:t>
            </a:r>
            <a:endParaRPr lang="en-US" sz="3200"/>
          </a:p>
          <a:p>
            <a:endParaRPr lang="en-US" sz="3200">
              <a:ea typeface="ＭＳ Ｐゴシック"/>
            </a:endParaRPr>
          </a:p>
          <a:p>
            <a:r>
              <a:rPr lang="en-US" sz="3200" b="1">
                <a:ea typeface="ＭＳ Ｐゴシック"/>
              </a:rPr>
              <a:t>Platform developer AREA members</a:t>
            </a:r>
            <a:r>
              <a:rPr lang="en-US" sz="3200">
                <a:ea typeface="ＭＳ Ｐゴシック"/>
              </a:rPr>
              <a:t> will have a simplified and standardized process to implementation of their platforms and a repository of reusable models to use across clients.</a:t>
            </a:r>
            <a:endParaRPr lang="en-US" sz="3200"/>
          </a:p>
          <a:p>
            <a:endParaRPr lang="en-US" sz="3200"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9920fcc9-9f43-4d43-9e3e-b98a219cfd55" value=""/>
</sis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12C6B581E0343B44F229C7EA93F88" ma:contentTypeVersion="10" ma:contentTypeDescription="Create a new document." ma:contentTypeScope="" ma:versionID="182f1209a1a77d54bdf86e8ac2278c87">
  <xsd:schema xmlns:xsd="http://www.w3.org/2001/XMLSchema" xmlns:xs="http://www.w3.org/2001/XMLSchema" xmlns:p="http://schemas.microsoft.com/office/2006/metadata/properties" xmlns:ns2="56ed9c1e-0e28-433e-9f44-c7d665a88607" targetNamespace="http://schemas.microsoft.com/office/2006/metadata/properties" ma:root="true" ma:fieldsID="aba5dab9a8ab63769e74e3647e860a5e" ns2:_="">
    <xsd:import namespace="56ed9c1e-0e28-433e-9f44-c7d665a886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d9c1e-0e28-433e-9f44-c7d665a88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29483F-B8D7-49D6-BA24-07BF895B4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F28F9-F3A2-446B-A116-C83253662CC8}">
  <ds:schemaRefs>
    <ds:schemaRef ds:uri="http://www.boldonjames.com/2008/01/sie/internal/label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DA5C73-E026-455B-BA2E-2D709C689850}">
  <ds:schemaRefs>
    <ds:schemaRef ds:uri="56ed9c1e-0e28-433e-9f44-c7d665a886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3BDA0DA-A5DD-4BCB-BDA8-6170A4EB45EE}">
  <ds:schemaRefs>
    <ds:schemaRef ds:uri="56ed9c1e-0e28-433e-9f44-c7d665a886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Mark Sage</cp:lastModifiedBy>
  <cp:revision>1</cp:revision>
  <dcterms:created xsi:type="dcterms:W3CDTF">2018-01-02T15:48:53Z</dcterms:created>
  <dcterms:modified xsi:type="dcterms:W3CDTF">2020-01-27T10:35:22Z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2990ac56-1b36-487b-a1b7-6a2535c87d4b</vt:lpwstr>
  </property>
  <property fmtid="{D5CDD505-2E9C-101B-9397-08002B2CF9AE}" pid="3" name="bjSaver">
    <vt:lpwstr>XMzEnYJ8tHAn2TUydwQdSy/TAI8a+bI8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5" name="bjDocumentLabelXML-0">
    <vt:lpwstr>ames.com/2008/01/sie/internal/label"&gt;&lt;element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ContentTypeId">
    <vt:lpwstr>0x01010090712C6B581E0343B44F229C7EA93F88</vt:lpwstr>
  </property>
  <property fmtid="{D5CDD505-2E9C-101B-9397-08002B2CF9AE}" pid="8" name="_AdHocReviewCycleID">
    <vt:i4>1991428165</vt:i4>
  </property>
  <property fmtid="{D5CDD505-2E9C-101B-9397-08002B2CF9AE}" pid="9" name="_NewReviewCycle">
    <vt:lpwstr/>
  </property>
  <property fmtid="{D5CDD505-2E9C-101B-9397-08002B2CF9AE}" pid="10" name="_EmailSubject">
    <vt:lpwstr>URGENT AREA-Directed Research Project Idea - Merck - slides for pitching session</vt:lpwstr>
  </property>
  <property fmtid="{D5CDD505-2E9C-101B-9397-08002B2CF9AE}" pid="11" name="_AuthorEmail">
    <vt:lpwstr>brant.hoekstra@merck.com</vt:lpwstr>
  </property>
  <property fmtid="{D5CDD505-2E9C-101B-9397-08002B2CF9AE}" pid="12" name="_AuthorEmailDisplayName">
    <vt:lpwstr>Hoekstra, Brant Christopher</vt:lpwstr>
  </property>
</Properties>
</file>