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64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43"/>
  </p:normalViewPr>
  <p:slideViewPr>
    <p:cSldViewPr snapToGrid="0" snapToObjects="1">
      <p:cViewPr varScale="1">
        <p:scale>
          <a:sx n="72" d="100"/>
          <a:sy n="72" d="100"/>
        </p:scale>
        <p:origin x="6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white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white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1907"/>
            <a:ext cx="10515600" cy="4555056"/>
          </a:xfrm>
          <a:prstGeom prst="rect">
            <a:avLst/>
          </a:prstGeom>
        </p:spPr>
        <p:txBody>
          <a:bodyPr/>
          <a:lstStyle>
            <a:lvl1pPr marL="304792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1pPr>
            <a:lvl2pPr marL="914377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2pPr>
            <a:lvl3pPr marL="1523962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3pPr>
            <a:lvl4pPr marL="2133547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4pPr>
            <a:lvl5pPr marL="2743131" indent="-304792">
              <a:buClr>
                <a:srgbClr val="006699"/>
              </a:buClr>
              <a:buSzPct val="90000"/>
              <a:buFont typeface="Wingdings" charset="2"/>
              <a:buChar char="§"/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defTabSz="609585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pPr defTabSz="609585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A44F08-32FF-CD46-AC36-4CD0520A7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halfpage gre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" y="3444824"/>
            <a:ext cx="12192000" cy="3429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poly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165" y="0"/>
            <a:ext cx="6098835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1949" y="6356351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z="1600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6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 descr="halfport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1949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 smtClean="0">
                <a:solidFill>
                  <a:srgbClr val="999999"/>
                </a:solidFill>
                <a:latin typeface="Helvetica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6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-128"/>
          <a:cs typeface="ＭＳ Ｐゴシック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  <a:cs typeface="ＭＳ Ｐゴシック" charset="0"/>
        </a:defRPr>
      </a:lvl5pPr>
      <a:lvl6pPr marL="60958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6pPr>
      <a:lvl7pPr marL="121917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7pPr>
      <a:lvl8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8pPr>
      <a:lvl9pPr marL="243833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aramond" charset="0"/>
          <a:ea typeface="ＭＳ Ｐゴシック" charset="-128"/>
        </a:defRPr>
      </a:lvl9pPr>
    </p:titleStyle>
    <p:bodyStyle>
      <a:lvl1pPr marL="304792" indent="-304792" algn="l" rtl="0" eaLnBrk="1" fontAlgn="base" hangingPunct="1">
        <a:lnSpc>
          <a:spcPct val="90000"/>
        </a:lnSpc>
        <a:spcBef>
          <a:spcPts val="1333"/>
        </a:spcBef>
        <a:spcAft>
          <a:spcPct val="0"/>
        </a:spcAft>
        <a:buFont typeface="Arial" charset="0"/>
        <a:buChar char="•"/>
        <a:defRPr sz="3733" kern="12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1pPr>
      <a:lvl2pPr marL="91437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523962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33547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743131" indent="-304792" algn="l" rtl="0" eaLnBrk="1" fontAlgn="base" hangingPunct="1">
        <a:lnSpc>
          <a:spcPct val="90000"/>
        </a:lnSpc>
        <a:spcBef>
          <a:spcPts val="66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66835"/>
            <a:ext cx="58987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5600" b="1" spc="-200" dirty="0">
                <a:solidFill>
                  <a:prstClr val="white"/>
                </a:solidFill>
                <a:cs typeface="Cambria"/>
              </a:rPr>
              <a:t>AR Digital Twin</a:t>
            </a:r>
            <a:br>
              <a:rPr lang="en-US" sz="5600" b="1" spc="-200" dirty="0">
                <a:solidFill>
                  <a:prstClr val="white"/>
                </a:solidFill>
                <a:cs typeface="Cambria"/>
              </a:rPr>
            </a:br>
            <a:r>
              <a:rPr lang="en-US" sz="5600" b="1" spc="-200" dirty="0">
                <a:solidFill>
                  <a:prstClr val="white"/>
                </a:solidFill>
                <a:cs typeface="Cambria"/>
              </a:rPr>
              <a:t>in the Enterprise</a:t>
            </a:r>
            <a:endParaRPr lang="en-US" sz="5333" b="1" spc="-200" dirty="0">
              <a:solidFill>
                <a:prstClr val="white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2803397"/>
            <a:ext cx="5019267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6035544" y="1158081"/>
            <a:ext cx="5751067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defTabSz="609585"/>
            <a:r>
              <a:rPr lang="en-US" sz="3733" dirty="0">
                <a:solidFill>
                  <a:prstClr val="black"/>
                </a:solidFill>
              </a:rPr>
              <a:t>Category: </a:t>
            </a:r>
            <a:r>
              <a:rPr lang="en-US" dirty="0"/>
              <a:t>Business Process Innovation Issues</a:t>
            </a:r>
            <a:endParaRPr lang="en-US" sz="373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23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486519"/>
            <a:ext cx="10585174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CA" sz="3200" dirty="0"/>
              <a:t>Digital Twin is emerging</a:t>
            </a:r>
          </a:p>
          <a:p>
            <a:pPr defTabSz="609585"/>
            <a:r>
              <a:rPr lang="en-US" dirty="0"/>
              <a:t>Digital twin solutions are mainly being used on design and operations on </a:t>
            </a:r>
            <a:r>
              <a:rPr lang="tr-TR" dirty="0" err="1"/>
              <a:t>industry</a:t>
            </a:r>
            <a:r>
              <a:rPr lang="tr-TR" dirty="0"/>
              <a:t>.</a:t>
            </a:r>
            <a:endParaRPr lang="en-CA" sz="2800" dirty="0"/>
          </a:p>
          <a:p>
            <a:pPr defTabSz="609585"/>
            <a:r>
              <a:rPr lang="en-CA" dirty="0"/>
              <a:t>Industrial enterprises generates huge amount of </a:t>
            </a:r>
            <a:r>
              <a:rPr lang="en-CA" dirty="0" err="1"/>
              <a:t>realtime</a:t>
            </a:r>
            <a:r>
              <a:rPr lang="en-CA" dirty="0"/>
              <a:t> data about their processes and the physical world every second. They’re trying to map this data back to analyze their products, and processes in order to be able to enhance. </a:t>
            </a:r>
          </a:p>
          <a:p>
            <a:pPr defTabSz="609585"/>
            <a:r>
              <a:rPr lang="en-US" dirty="0">
                <a:solidFill>
                  <a:prstClr val="black"/>
                </a:solidFill>
              </a:rPr>
              <a:t>Digital twins solutions and models can leverage digital transformation of </a:t>
            </a:r>
            <a:r>
              <a:rPr lang="en-US" dirty="0" err="1">
                <a:solidFill>
                  <a:prstClr val="black"/>
                </a:solidFill>
              </a:rPr>
              <a:t>enterpriseses</a:t>
            </a:r>
            <a:r>
              <a:rPr lang="en-US" dirty="0">
                <a:solidFill>
                  <a:prstClr val="black"/>
                </a:solidFill>
              </a:rPr>
              <a:t> by combining  the data and visuality . The data is being created by the Internet of Things (IoT) and visuality provided by the augmented reality (AR).</a:t>
            </a:r>
            <a:r>
              <a:rPr lang="en-US" dirty="0"/>
              <a:t> Developing a digital twin strategy can help the convergence of the digital and physical worlds.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826" y="260907"/>
            <a:ext cx="11257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Current Situation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65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486519"/>
            <a:ext cx="10585174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US" sz="3200" dirty="0">
                <a:solidFill>
                  <a:prstClr val="black"/>
                </a:solidFill>
              </a:rPr>
              <a:t>Lots and lots of new companies claiming new features </a:t>
            </a:r>
          </a:p>
          <a:p>
            <a:pPr defTabSz="609585"/>
            <a:r>
              <a:rPr lang="en-US" sz="3200" dirty="0">
                <a:solidFill>
                  <a:prstClr val="black"/>
                </a:solidFill>
              </a:rPr>
              <a:t>No one really knows what’s </a:t>
            </a:r>
            <a:r>
              <a:rPr lang="en-CA" sz="3200" dirty="0"/>
              <a:t>digital twin and how much is useful/ready for enterprise use</a:t>
            </a:r>
          </a:p>
          <a:p>
            <a:pPr defTabSz="609585"/>
            <a:r>
              <a:rPr lang="en-CA" sz="3200" dirty="0"/>
              <a:t>If AR Digital Twin is useful for enterprise customers, when and how to prepare</a:t>
            </a:r>
          </a:p>
          <a:p>
            <a:pPr defTabSz="609585"/>
            <a:endParaRPr lang="en-US" sz="3200" dirty="0">
              <a:solidFill>
                <a:prstClr val="black"/>
              </a:solidFill>
            </a:endParaRPr>
          </a:p>
          <a:p>
            <a:pPr defTabSz="609585"/>
            <a:endParaRPr lang="en-US" sz="4000" dirty="0">
              <a:solidFill>
                <a:prstClr val="black"/>
              </a:solidFill>
            </a:endParaRPr>
          </a:p>
          <a:p>
            <a:pPr defTabSz="609585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826" y="260907"/>
            <a:ext cx="11257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Problem this Research Would Address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8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464694"/>
            <a:ext cx="10585174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CA" dirty="0"/>
              <a:t>How do AR Digital Twin solutions differ from what is available today? </a:t>
            </a:r>
            <a:endParaRPr lang="en-US" dirty="0"/>
          </a:p>
          <a:p>
            <a:pPr lvl="0"/>
            <a:r>
              <a:rPr lang="en-CA" dirty="0"/>
              <a:t>What are the key enablers of AR Digital Twin? </a:t>
            </a:r>
            <a:endParaRPr lang="en-US" dirty="0"/>
          </a:p>
          <a:p>
            <a:pPr lvl="0"/>
            <a:r>
              <a:rPr lang="en-CA" dirty="0"/>
              <a:t>What are the best use cases for AR Digital Twin in Enterprise?  </a:t>
            </a:r>
            <a:endParaRPr lang="en-US" dirty="0"/>
          </a:p>
          <a:p>
            <a:pPr lvl="0"/>
            <a:r>
              <a:rPr lang="en-CA" dirty="0"/>
              <a:t>What are the reality capture tools and best practices?  </a:t>
            </a:r>
            <a:endParaRPr lang="en-US" dirty="0"/>
          </a:p>
          <a:p>
            <a:pPr lvl="0"/>
            <a:r>
              <a:rPr lang="en-CA" dirty="0"/>
              <a:t>How to integrate digital twin models and AR?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3826" y="260907"/>
            <a:ext cx="11257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Possible Questions the Research Would Answer 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33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583136"/>
            <a:ext cx="10515600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US" i="1" dirty="0">
                <a:solidFill>
                  <a:srgbClr val="FF0000"/>
                </a:solidFill>
              </a:rPr>
              <a:t>Providers of enterprise AR Platforms </a:t>
            </a:r>
            <a:r>
              <a:rPr lang="en-US" dirty="0">
                <a:solidFill>
                  <a:prstClr val="black"/>
                </a:solidFill>
              </a:rPr>
              <a:t>would be able to more quickly/reliably</a:t>
            </a:r>
          </a:p>
          <a:p>
            <a:pPr lvl="1" defTabSz="609585"/>
            <a:r>
              <a:rPr lang="en-US" sz="2800" dirty="0">
                <a:solidFill>
                  <a:prstClr val="black"/>
                </a:solidFill>
              </a:rPr>
              <a:t>Assess if they have AR Digital Twin-ready solutions</a:t>
            </a:r>
          </a:p>
          <a:p>
            <a:pPr lvl="1" defTabSz="609585"/>
            <a:r>
              <a:rPr lang="en-US" sz="2800" dirty="0">
                <a:solidFill>
                  <a:prstClr val="black"/>
                </a:solidFill>
              </a:rPr>
              <a:t>Explain the AR Digital Twin for Enterprise trend consistently (low hype) </a:t>
            </a:r>
          </a:p>
          <a:p>
            <a:pPr lvl="1" defTabSz="609585"/>
            <a:r>
              <a:rPr lang="en-US" sz="2800" dirty="0">
                <a:solidFill>
                  <a:prstClr val="black"/>
                </a:solidFill>
              </a:rPr>
              <a:t>Focus on segments and use cases most likely to benefit from AR Digital Twin</a:t>
            </a:r>
          </a:p>
          <a:p>
            <a:r>
              <a:rPr lang="en-US" i="1" dirty="0">
                <a:solidFill>
                  <a:srgbClr val="FF0000"/>
                </a:solidFill>
              </a:rPr>
              <a:t>Enterprise AR managers</a:t>
            </a:r>
            <a:r>
              <a:rPr lang="en-US" dirty="0">
                <a:solidFill>
                  <a:prstClr val="black"/>
                </a:solidFill>
              </a:rPr>
              <a:t> would be better prepared </a:t>
            </a:r>
          </a:p>
          <a:p>
            <a:pPr lvl="1"/>
            <a:r>
              <a:rPr lang="en-US" sz="2800" dirty="0">
                <a:solidFill>
                  <a:prstClr val="black"/>
                </a:solidFill>
              </a:rPr>
              <a:t>To evaluate (or defer) vendors/technologies, discuss options and plan</a:t>
            </a:r>
          </a:p>
          <a:p>
            <a:pPr lvl="1"/>
            <a:r>
              <a:rPr lang="en-US" sz="2800" dirty="0">
                <a:solidFill>
                  <a:prstClr val="black"/>
                </a:solidFill>
              </a:rPr>
              <a:t>Discuss their use cases and requirements with potential AR Digital Twin providers</a:t>
            </a:r>
          </a:p>
          <a:p>
            <a:pPr lvl="1"/>
            <a:endParaRPr lang="en-US" sz="2800" dirty="0">
              <a:solidFill>
                <a:prstClr val="black"/>
              </a:solidFill>
            </a:endParaRPr>
          </a:p>
          <a:p>
            <a:pPr lvl="1"/>
            <a:endParaRPr lang="en-US" sz="2800" dirty="0">
              <a:solidFill>
                <a:prstClr val="black"/>
              </a:solidFill>
            </a:endParaRPr>
          </a:p>
          <a:p>
            <a:pPr marL="0" indent="0" defTabSz="609585">
              <a:buNone/>
            </a:pP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2383" y="380175"/>
            <a:ext cx="9388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Whose problem would be addressed?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99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3667" y="1933210"/>
            <a:ext cx="104810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Conduct classic market research with interviews and desk study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</a:rPr>
              <a:t>Develop framework (define segments) and populate Enterprise AR Digital Twin vendor landscape 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>
                <a:solidFill>
                  <a:prstClr val="black"/>
                </a:solidFill>
              </a:rPr>
              <a:t>Compile, based on primary and secondary research, examples and analyze patterns to develop current best practices/recommendations </a:t>
            </a:r>
          </a:p>
          <a:p>
            <a:pPr marL="514350" indent="-514350">
              <a:buFont typeface="+mj-lt"/>
              <a:buAutoNum type="arabicPeriod" startAt="3"/>
            </a:pPr>
            <a:endParaRPr lang="en-US" sz="280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2383" y="380175"/>
            <a:ext cx="9388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How would this research be conducted? 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7" name="Rectangle 6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10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6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7289" y="1949835"/>
            <a:ext cx="104810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A report compiling research findings and best practices/recommendations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A market segmentation and landscape (spreadsheet) populated with names and details of AR Digital Twin in Enterprise providers, products and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Executive summary of findings for public release and a webinar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2383" y="380175"/>
            <a:ext cx="9388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Deliverables of this Project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7" name="Rectangle 6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1" name="Picture 10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4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F698A54D-4565-014F-B026-C9E10277AF90}" type="slidenum">
              <a:rPr lang="en-US" smtClean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838200" y="1636144"/>
            <a:ext cx="10515600" cy="4555056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prstClr val="black"/>
                </a:solidFill>
              </a:rPr>
              <a:t>Increased</a:t>
            </a:r>
            <a:r>
              <a:rPr lang="en-CA" sz="3200" dirty="0"/>
              <a:t> (terminology, concepts, </a:t>
            </a:r>
            <a:r>
              <a:rPr lang="en-CA" sz="3200" dirty="0" err="1"/>
              <a:t>etc</a:t>
            </a:r>
            <a:r>
              <a:rPr lang="en-CA" sz="3200" dirty="0"/>
              <a:t>) understanding about AR Digital Twin (where, when and how to use AR Digital Twin technologies) in enterprise</a:t>
            </a:r>
          </a:p>
          <a:p>
            <a:r>
              <a:rPr lang="en-CA" sz="3200" dirty="0"/>
              <a:t>Ability to evaluate requirements and offerings</a:t>
            </a:r>
          </a:p>
          <a:p>
            <a:r>
              <a:rPr lang="en-CA" sz="3200" dirty="0"/>
              <a:t>Customers can begin to design their future enterprise infrastructure, products and services strategically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7861" y="260907"/>
            <a:ext cx="8123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n-GB" sz="4800" b="1" spc="-200" dirty="0">
                <a:solidFill>
                  <a:srgbClr val="196674"/>
                </a:solidFill>
                <a:cs typeface="Cambria"/>
              </a:rPr>
              <a:t>Benefits to AREA Members</a:t>
            </a:r>
            <a:endParaRPr lang="en-US" sz="4267" b="1" spc="-200" dirty="0">
              <a:solidFill>
                <a:srgbClr val="196674"/>
              </a:solidFill>
              <a:cs typeface="Cambri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084494" y="1201989"/>
            <a:ext cx="4599365" cy="60959"/>
            <a:chOff x="2809453" y="2311103"/>
            <a:chExt cx="3449524" cy="45719"/>
          </a:xfrm>
        </p:grpSpPr>
        <p:sp>
          <p:nvSpPr>
            <p:cNvPr id="6" name="Rectangle 5"/>
            <p:cNvSpPr/>
            <p:nvPr/>
          </p:nvSpPr>
          <p:spPr>
            <a:xfrm>
              <a:off x="2809453" y="2311103"/>
              <a:ext cx="862381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71834" y="2311103"/>
              <a:ext cx="862381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534215" y="2311103"/>
              <a:ext cx="862381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96596" y="2311103"/>
              <a:ext cx="862381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9" descr="loo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6" y="187889"/>
            <a:ext cx="484140" cy="1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973076"/>
      </p:ext>
    </p:extLst>
  </p:cSld>
  <p:clrMapOvr>
    <a:masterClrMapping/>
  </p:clrMapOvr>
</p:sld>
</file>

<file path=ppt/theme/theme1.xml><?xml version="1.0" encoding="utf-8"?>
<a:theme xmlns:a="http://schemas.openxmlformats.org/drawingml/2006/main" name="Area Brand 2016">
  <a:themeElements>
    <a:clrScheme name="Custom 3">
      <a:dk1>
        <a:sysClr val="windowText" lastClr="000000"/>
      </a:dk1>
      <a:lt1>
        <a:sysClr val="window" lastClr="FFFFFF"/>
      </a:lt1>
      <a:dk2>
        <a:srgbClr val="0A364A"/>
      </a:dk2>
      <a:lt2>
        <a:srgbClr val="E7E7E7"/>
      </a:lt2>
      <a:accent1>
        <a:srgbClr val="0A364A"/>
      </a:accent1>
      <a:accent2>
        <a:srgbClr val="196674"/>
      </a:accent2>
      <a:accent3>
        <a:srgbClr val="33A6B2"/>
      </a:accent3>
      <a:accent4>
        <a:srgbClr val="9AC836"/>
      </a:accent4>
      <a:accent5>
        <a:srgbClr val="D0E64B"/>
      </a:accent5>
      <a:accent6>
        <a:srgbClr val="99999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EA_Main_Template-May5" id="{6C4C7D82-0D76-3647-86C3-628C3EF9DD07}" vid="{A16B8657-7213-0648-A3D4-DB8E70DA5C3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481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Garamond</vt:lpstr>
      <vt:lpstr>Helvetica</vt:lpstr>
      <vt:lpstr>Wingdings</vt:lpstr>
      <vt:lpstr>Area Brand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Perey</dc:creator>
  <cp:lastModifiedBy>Mark Sage</cp:lastModifiedBy>
  <cp:revision>23</cp:revision>
  <dcterms:created xsi:type="dcterms:W3CDTF">2018-01-02T15:48:53Z</dcterms:created>
  <dcterms:modified xsi:type="dcterms:W3CDTF">2020-01-27T09:46:33Z</dcterms:modified>
</cp:coreProperties>
</file>