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67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43"/>
  </p:normalViewPr>
  <p:slideViewPr>
    <p:cSldViewPr snapToGrid="0" snapToObjects="1">
      <p:cViewPr varScale="1">
        <p:scale>
          <a:sx n="115" d="100"/>
          <a:sy n="115" d="100"/>
        </p:scale>
        <p:origin x="3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1907"/>
            <a:ext cx="10515600" cy="4555056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1pPr>
            <a:lvl2pPr marL="914377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2pPr>
            <a:lvl3pPr marL="1523962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3pPr>
            <a:lvl4pPr marL="2133547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4pPr>
            <a:lvl5pPr marL="2743131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609585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pPr defTabSz="609585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A44F08-32FF-CD46-AC36-4CD0520A7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halfpage gre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" y="3444824"/>
            <a:ext cx="12192000" cy="3429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poly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165" y="0"/>
            <a:ext cx="609883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1949" y="635635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999999"/>
                </a:solidFill>
                <a:latin typeface="Helvetic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6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-128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9pPr>
    </p:titleStyle>
    <p:bodyStyle>
      <a:lvl1pPr marL="304792" indent="-304792" algn="l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Font typeface="Arial" charset="0"/>
        <a:buChar char="•"/>
        <a:defRPr sz="3733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91437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523962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3354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743131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66835"/>
            <a:ext cx="58987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5600" b="1" spc="-200" dirty="0">
                <a:solidFill>
                  <a:prstClr val="white"/>
                </a:solidFill>
                <a:cs typeface="Cambria"/>
              </a:rPr>
              <a:t>Development of Heuristic Evaluation Checklist for AR Experiences</a:t>
            </a:r>
            <a:endParaRPr lang="en-US" sz="5333" b="1" spc="-200" dirty="0">
              <a:solidFill>
                <a:prstClr val="white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2803397"/>
            <a:ext cx="5019267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6136027" y="1861464"/>
            <a:ext cx="5751067" cy="4378561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defTabSz="609585">
              <a:buNone/>
            </a:pPr>
            <a:r>
              <a:rPr lang="en-US" sz="3733" dirty="0">
                <a:solidFill>
                  <a:prstClr val="black"/>
                </a:solidFill>
              </a:rPr>
              <a:t>Category: Analysis of Software or Hardware</a:t>
            </a:r>
          </a:p>
          <a:p>
            <a:pPr marL="457200" lvl="1" indent="0" defTabSz="609585">
              <a:buNone/>
            </a:pPr>
            <a:endParaRPr lang="en-US" sz="3733" dirty="0">
              <a:solidFill>
                <a:prstClr val="black"/>
              </a:solidFill>
            </a:endParaRPr>
          </a:p>
          <a:p>
            <a:pPr marL="457200" lvl="1" indent="0" defTabSz="609585">
              <a:buNone/>
            </a:pPr>
            <a:endParaRPr lang="en-US" sz="3733" dirty="0">
              <a:solidFill>
                <a:prstClr val="black"/>
              </a:solidFill>
            </a:endParaRPr>
          </a:p>
          <a:p>
            <a:pPr marL="457200" lvl="1" indent="0" defTabSz="609585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457200" lvl="1" indent="0" defTabSz="609585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457200" lvl="1" indent="0" defTabSz="609585">
              <a:buNone/>
            </a:pPr>
            <a:r>
              <a:rPr lang="en-US" dirty="0">
                <a:solidFill>
                  <a:prstClr val="black"/>
                </a:solidFill>
              </a:rPr>
              <a:t>Barbara S Chaparro, PhD</a:t>
            </a:r>
          </a:p>
          <a:p>
            <a:pPr marL="457200" lvl="1" indent="0" defTabSz="609585">
              <a:buNone/>
            </a:pPr>
            <a:r>
              <a:rPr lang="en-US" dirty="0">
                <a:solidFill>
                  <a:prstClr val="black"/>
                </a:solidFill>
              </a:rPr>
              <a:t>Embry-Riddle Aeronautical University</a:t>
            </a:r>
          </a:p>
          <a:p>
            <a:pPr marL="457200" lvl="1" indent="0" defTabSz="609585">
              <a:buNone/>
            </a:pPr>
            <a:r>
              <a:rPr lang="en-US" dirty="0">
                <a:solidFill>
                  <a:prstClr val="black"/>
                </a:solidFill>
              </a:rPr>
              <a:t>Daytona Beach, FL </a:t>
            </a:r>
          </a:p>
        </p:txBody>
      </p:sp>
    </p:spTree>
    <p:extLst>
      <p:ext uri="{BB962C8B-B14F-4D97-AF65-F5344CB8AC3E}">
        <p14:creationId xmlns:p14="http://schemas.microsoft.com/office/powerpoint/2010/main" val="159323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486519"/>
            <a:ext cx="10585174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US" sz="3200" dirty="0">
                <a:solidFill>
                  <a:prstClr val="black"/>
                </a:solidFill>
              </a:rPr>
              <a:t>There is currently a lack of standards/guidelines for the evaluation of AR solutions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 </a:t>
            </a:r>
          </a:p>
          <a:p>
            <a:pPr defTabSz="609585"/>
            <a:r>
              <a:rPr lang="en-US" sz="3200" dirty="0">
                <a:solidFill>
                  <a:prstClr val="black"/>
                </a:solidFill>
              </a:rPr>
              <a:t>Heuristic Evaluation is a method that has been used in many software domains to identify usability issues</a:t>
            </a:r>
            <a:br>
              <a:rPr lang="en-US" sz="2800" dirty="0">
                <a:solidFill>
                  <a:prstClr val="black"/>
                </a:solidFill>
              </a:rPr>
            </a:br>
            <a:endParaRPr lang="en-US" sz="2800" dirty="0">
              <a:solidFill>
                <a:prstClr val="black"/>
              </a:solidFill>
            </a:endParaRPr>
          </a:p>
          <a:p>
            <a:pPr marL="0" indent="0" defTabSz="609585">
              <a:buNone/>
            </a:pPr>
            <a:r>
              <a:rPr lang="en-US" sz="4000" dirty="0">
                <a:solidFill>
                  <a:prstClr val="black"/>
                </a:solidFill>
              </a:rPr>
              <a:t>PROBLEM: Standard heuristics need to be developed and validated to allow a range of AR experiences to be evaluated</a:t>
            </a:r>
          </a:p>
          <a:p>
            <a:pPr defTabSz="609585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Problem this Research Would Address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6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636144"/>
            <a:ext cx="10585174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Problem this Research Would Address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824DC9-0DE9-4BEC-8005-F1791537B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099" y="2069081"/>
            <a:ext cx="4065850" cy="32744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7DD488-E9CB-4684-8740-9653D9EB7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494" y="2116904"/>
            <a:ext cx="3333118" cy="36956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CB8192-6884-4258-AB47-179CA899E512}"/>
              </a:ext>
            </a:extLst>
          </p:cNvPr>
          <p:cNvSpPr txBox="1"/>
          <p:nvPr/>
        </p:nvSpPr>
        <p:spPr>
          <a:xfrm>
            <a:off x="1050470" y="6031660"/>
            <a:ext cx="9210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Dey, A., </a:t>
            </a:r>
            <a:r>
              <a:rPr lang="en-US" sz="1400" dirty="0" err="1"/>
              <a:t>Billinghurst</a:t>
            </a:r>
            <a:r>
              <a:rPr lang="en-US" sz="1400" dirty="0"/>
              <a:t>, M., Lindeman, R. W., &amp; Swan, J. (2018). A Systematic Review of 10 Years of Augmented Reality Usability Studies: 2005 to 2014. </a:t>
            </a:r>
            <a:r>
              <a:rPr lang="en-US" sz="1400" i="1" dirty="0"/>
              <a:t>Frontiers in Robotics and AI</a:t>
            </a:r>
            <a:r>
              <a:rPr lang="en-US" sz="1400" dirty="0"/>
              <a:t>, </a:t>
            </a:r>
            <a:r>
              <a:rPr lang="en-US" sz="1400" i="1" dirty="0"/>
              <a:t>5</a:t>
            </a:r>
            <a:r>
              <a:rPr lang="en-US" sz="1400" dirty="0"/>
              <a:t>, 37.</a:t>
            </a:r>
          </a:p>
        </p:txBody>
      </p:sp>
    </p:spTree>
    <p:extLst>
      <p:ext uri="{BB962C8B-B14F-4D97-AF65-F5344CB8AC3E}">
        <p14:creationId xmlns:p14="http://schemas.microsoft.com/office/powerpoint/2010/main" val="727333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583136"/>
            <a:ext cx="10515600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US" sz="3200" dirty="0"/>
              <a:t>Providers of enterprise wearable AR platforms would be able to more quickly/reliably</a:t>
            </a:r>
          </a:p>
          <a:p>
            <a:pPr lvl="1" defTabSz="609585"/>
            <a:r>
              <a:rPr lang="en-US" sz="2800" dirty="0">
                <a:solidFill>
                  <a:prstClr val="black"/>
                </a:solidFill>
              </a:rPr>
              <a:t>Assess usability and user experience (UX)</a:t>
            </a:r>
          </a:p>
          <a:p>
            <a:pPr lvl="1" defTabSz="609585"/>
            <a:r>
              <a:rPr lang="en-US" sz="2800" dirty="0">
                <a:solidFill>
                  <a:prstClr val="black"/>
                </a:solidFill>
              </a:rPr>
              <a:t>Iterate design/development</a:t>
            </a:r>
          </a:p>
          <a:p>
            <a:pPr lvl="1" defTabSz="609585"/>
            <a:r>
              <a:rPr lang="en-US" sz="2800" dirty="0">
                <a:solidFill>
                  <a:prstClr val="black"/>
                </a:solidFill>
              </a:rPr>
              <a:t>Develop more satisfying, efficient, and effective solutions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sz="3200" dirty="0"/>
              <a:t>Enterprise safety managers </a:t>
            </a:r>
            <a:r>
              <a:rPr lang="en-US" sz="3200" dirty="0">
                <a:solidFill>
                  <a:prstClr val="black"/>
                </a:solidFill>
              </a:rPr>
              <a:t>would </a:t>
            </a:r>
          </a:p>
          <a:p>
            <a:pPr lvl="1"/>
            <a:r>
              <a:rPr lang="en-US" sz="2800" dirty="0">
                <a:solidFill>
                  <a:prstClr val="black"/>
                </a:solidFill>
              </a:rPr>
              <a:t>Benefit from better designed solutions</a:t>
            </a:r>
          </a:p>
          <a:p>
            <a:pPr defTabSz="609585"/>
            <a:r>
              <a:rPr lang="en-US" sz="3200" dirty="0"/>
              <a:t>Regulatory agencies or groups </a:t>
            </a:r>
            <a:r>
              <a:rPr lang="en-US" sz="3200" dirty="0">
                <a:solidFill>
                  <a:prstClr val="black"/>
                </a:solidFill>
              </a:rPr>
              <a:t>would </a:t>
            </a:r>
          </a:p>
          <a:p>
            <a:pPr lvl="1" defTabSz="609585"/>
            <a:r>
              <a:rPr lang="en-US" sz="2800" dirty="0">
                <a:solidFill>
                  <a:prstClr val="black"/>
                </a:solidFill>
              </a:rPr>
              <a:t>Appreciate the standardization and overall improvement in quality</a:t>
            </a:r>
            <a:endParaRPr lang="en-US" dirty="0">
              <a:solidFill>
                <a:prstClr val="black"/>
              </a:solidFill>
            </a:endParaRPr>
          </a:p>
          <a:p>
            <a:pPr defTabSz="609585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2383" y="380175"/>
            <a:ext cx="9388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Whose problem would be addressed?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9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667" y="1933210"/>
            <a:ext cx="104810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Literature review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Existing heuristics and guidelines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Experimental findings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Correlation of AR features to usability/UX attributes and heuristics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Checklist items developed for each heuristic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Validation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Experts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Users with AR experiences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 Refinement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2383" y="380175"/>
            <a:ext cx="9388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How would this research be conducted? 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7" name="Rectangle 6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How would this research be conducted?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87157" y="6124110"/>
            <a:ext cx="9184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22222"/>
                </a:solidFill>
              </a:rPr>
              <a:t>de </a:t>
            </a:r>
            <a:r>
              <a:rPr lang="en-US" sz="1400" dirty="0" err="1">
                <a:solidFill>
                  <a:srgbClr val="222222"/>
                </a:solidFill>
              </a:rPr>
              <a:t>Paiva</a:t>
            </a:r>
            <a:r>
              <a:rPr lang="en-US" sz="1400" dirty="0">
                <a:solidFill>
                  <a:srgbClr val="222222"/>
                </a:solidFill>
              </a:rPr>
              <a:t> </a:t>
            </a:r>
            <a:r>
              <a:rPr lang="en-US" sz="1400" dirty="0" err="1">
                <a:solidFill>
                  <a:srgbClr val="222222"/>
                </a:solidFill>
              </a:rPr>
              <a:t>Guimarães</a:t>
            </a:r>
            <a:r>
              <a:rPr lang="en-US" sz="1400" dirty="0">
                <a:solidFill>
                  <a:srgbClr val="222222"/>
                </a:solidFill>
              </a:rPr>
              <a:t>, M., &amp; Martins, V. F. (2014, May). A checklist to evaluate Augmented Reality Applications. In </a:t>
            </a:r>
            <a:r>
              <a:rPr lang="en-US" sz="1400" i="1" dirty="0">
                <a:solidFill>
                  <a:srgbClr val="222222"/>
                </a:solidFill>
              </a:rPr>
              <a:t>2014 XVI Symposium on Virtual and Augmented Reality</a:t>
            </a:r>
            <a:r>
              <a:rPr lang="en-US" sz="1400" dirty="0">
                <a:solidFill>
                  <a:srgbClr val="222222"/>
                </a:solidFill>
              </a:rPr>
              <a:t> (pp. 45-52). IEEE.</a:t>
            </a:r>
            <a:endParaRPr lang="en-US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55" y="1243898"/>
            <a:ext cx="3712708" cy="46842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241" y="1676967"/>
            <a:ext cx="4561172" cy="427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31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667" y="1933210"/>
            <a:ext cx="104810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Areas to Consider: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User interface design of AR components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Contrast/legibility on variety of backgrounds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Affordance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Consistency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Location of AR elements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Comfort of device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Alignment between physical and virtual environments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Ease of interaction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Etc</a:t>
            </a:r>
            <a:r>
              <a:rPr lang="en-US" sz="2800" dirty="0">
                <a:solidFill>
                  <a:prstClr val="black"/>
                </a:solidFill>
              </a:rPr>
              <a:t>…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2383" y="380175"/>
            <a:ext cx="9388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How would this research be conducted? 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7" name="Rectangle 6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78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7289" y="1949835"/>
            <a:ext cx="104810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Deliverables</a:t>
            </a:r>
          </a:p>
          <a:p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prstClr val="black"/>
                </a:solidFill>
              </a:rPr>
              <a:t>Literature review white paper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prstClr val="black"/>
                </a:solidFill>
              </a:rPr>
              <a:t>Validation results &amp; discussion white paper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prstClr val="black"/>
                </a:solidFill>
              </a:rPr>
              <a:t>Final heuristic checklist(s)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2383" y="380175"/>
            <a:ext cx="9388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How would this research be conducted?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7" name="Rectangle 6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636144"/>
            <a:ext cx="10515600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prstClr val="black"/>
                </a:solidFill>
              </a:rPr>
              <a:t>AREA members will be able to more quickly assess the usability/UX of emerging AR experiences</a:t>
            </a:r>
            <a:br>
              <a:rPr lang="en-US" sz="3200" dirty="0">
                <a:solidFill>
                  <a:prstClr val="black"/>
                </a:solidFill>
              </a:rPr>
            </a:br>
            <a:endParaRPr lang="en-US" sz="3200" dirty="0">
              <a:solidFill>
                <a:prstClr val="black"/>
              </a:solidFill>
            </a:endParaRPr>
          </a:p>
          <a:p>
            <a:r>
              <a:rPr lang="en-US" sz="3200" dirty="0">
                <a:solidFill>
                  <a:prstClr val="black"/>
                </a:solidFill>
              </a:rPr>
              <a:t>Long term impacts of this research:</a:t>
            </a:r>
          </a:p>
          <a:p>
            <a:pPr lvl="1"/>
            <a:r>
              <a:rPr lang="en-US" sz="2800" dirty="0">
                <a:solidFill>
                  <a:prstClr val="black"/>
                </a:solidFill>
              </a:rPr>
              <a:t>Increased user focus in development</a:t>
            </a:r>
          </a:p>
          <a:p>
            <a:pPr lvl="1"/>
            <a:r>
              <a:rPr lang="en-US" sz="2800" dirty="0">
                <a:solidFill>
                  <a:prstClr val="black"/>
                </a:solidFill>
              </a:rPr>
              <a:t>Improved usability/UX solutions</a:t>
            </a:r>
          </a:p>
          <a:p>
            <a:pPr lvl="1"/>
            <a:r>
              <a:rPr lang="en-US" sz="2800" dirty="0">
                <a:solidFill>
                  <a:prstClr val="black"/>
                </a:solidFill>
              </a:rPr>
              <a:t>Increased user satisfaction and acceptance of AR technology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7861" y="260907"/>
            <a:ext cx="812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Benefits to AREA Members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73076"/>
      </p:ext>
    </p:extLst>
  </p:cSld>
  <p:clrMapOvr>
    <a:masterClrMapping/>
  </p:clrMapOvr>
</p:sld>
</file>

<file path=ppt/theme/theme1.xml><?xml version="1.0" encoding="utf-8"?>
<a:theme xmlns:a="http://schemas.openxmlformats.org/drawingml/2006/main" name="Area Brand 2016">
  <a:themeElements>
    <a:clrScheme name="Custom 3">
      <a:dk1>
        <a:sysClr val="windowText" lastClr="000000"/>
      </a:dk1>
      <a:lt1>
        <a:sysClr val="window" lastClr="FFFFFF"/>
      </a:lt1>
      <a:dk2>
        <a:srgbClr val="0A364A"/>
      </a:dk2>
      <a:lt2>
        <a:srgbClr val="E7E7E7"/>
      </a:lt2>
      <a:accent1>
        <a:srgbClr val="0A364A"/>
      </a:accent1>
      <a:accent2>
        <a:srgbClr val="196674"/>
      </a:accent2>
      <a:accent3>
        <a:srgbClr val="33A6B2"/>
      </a:accent3>
      <a:accent4>
        <a:srgbClr val="9AC836"/>
      </a:accent4>
      <a:accent5>
        <a:srgbClr val="D0E64B"/>
      </a:accent5>
      <a:accent6>
        <a:srgbClr val="99999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EA_Main_Template-May5" id="{6C4C7D82-0D76-3647-86C3-628C3EF9DD07}" vid="{A16B8657-7213-0648-A3D4-DB8E70DA5C3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416</Words>
  <Application>Microsoft Office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Garamond</vt:lpstr>
      <vt:lpstr>Helvetica</vt:lpstr>
      <vt:lpstr>Wingdings</vt:lpstr>
      <vt:lpstr>Area Brand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Perey</dc:creator>
  <cp:lastModifiedBy>Angela Lang | Chrysalisforge</cp:lastModifiedBy>
  <cp:revision>17</cp:revision>
  <dcterms:created xsi:type="dcterms:W3CDTF">2018-01-02T15:48:53Z</dcterms:created>
  <dcterms:modified xsi:type="dcterms:W3CDTF">2020-01-28T11:29:01Z</dcterms:modified>
</cp:coreProperties>
</file>