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65" r:id="rId4"/>
    <p:sldId id="264" r:id="rId5"/>
    <p:sldId id="259" r:id="rId6"/>
    <p:sldId id="260" r:id="rId7"/>
    <p:sldId id="261"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8"/>
    <p:restoredTop sz="94643"/>
  </p:normalViewPr>
  <p:slideViewPr>
    <p:cSldViewPr snapToGrid="0" snapToObjects="1">
      <p:cViewPr varScale="1">
        <p:scale>
          <a:sx n="93" d="100"/>
          <a:sy n="93" d="100"/>
        </p:scale>
        <p:origin x="216" y="3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a:solidFill>
                <a:prstClr val="black"/>
              </a:solidFill>
              <a:ea typeface="ＭＳ Ｐゴシック" charset="0"/>
              <a:cs typeface="ＭＳ Ｐゴシック" charset="0"/>
            </a:endParaRPr>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a:solidFill>
                <a:prstClr val="black"/>
              </a:solidFill>
              <a:ea typeface="ＭＳ Ｐゴシック" charset="0"/>
              <a:cs typeface="ＭＳ Ｐゴシック" charset="0"/>
            </a:endParaRPr>
          </a:p>
        </p:txBody>
      </p:sp>
      <p:sp>
        <p:nvSpPr>
          <p:cNvPr id="4" name="Slide Number Placeholder 6"/>
          <p:cNvSpPr txBox="1">
            <a:spLocks/>
          </p:cNvSpPr>
          <p:nvPr userDrawn="1"/>
        </p:nvSpPr>
        <p:spPr>
          <a:xfrm>
            <a:off x="9281949" y="6356351"/>
            <a:ext cx="2743200" cy="365125"/>
          </a:xfrm>
          <a:prstGeom prst="rect">
            <a:avLst/>
          </a:prstGeom>
        </p:spPr>
        <p:txBody>
          <a:bodyPr vert="horz" wrap="square" lIns="121920" tIns="60960" rIns="121920" bIns="60960" numCol="1"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Helvetica"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219170" fontAlgn="base">
              <a:spcBef>
                <a:spcPct val="0"/>
              </a:spcBef>
              <a:spcAft>
                <a:spcPct val="0"/>
              </a:spcAft>
              <a:defRPr/>
            </a:pPr>
            <a:fld id="{F698A54D-4565-014F-B026-C9E10277AF90}" type="slidenum">
              <a:rPr lang="en-US" sz="1600"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sz="1600">
              <a:solidFill>
                <a:prstClr val="black"/>
              </a:solidFill>
              <a:ea typeface="ＭＳ Ｐゴシック" charset="0"/>
              <a:cs typeface="ＭＳ Ｐゴシック" charset="0"/>
            </a:endParaRP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a:solidFill>
                <a:prstClr val="black"/>
              </a:solidFill>
              <a:ea typeface="ＭＳ Ｐゴシック" charset="0"/>
              <a:cs typeface="ＭＳ Ｐゴシック" charset="0"/>
            </a:endParaRPr>
          </a:p>
        </p:txBody>
      </p:sp>
      <p:sp>
        <p:nvSpPr>
          <p:cNvPr id="4" name="Slide Number Placeholder 6"/>
          <p:cNvSpPr txBox="1">
            <a:spLocks/>
          </p:cNvSpPr>
          <p:nvPr userDrawn="1"/>
        </p:nvSpPr>
        <p:spPr>
          <a:xfrm>
            <a:off x="9281949" y="6356351"/>
            <a:ext cx="2743200" cy="365125"/>
          </a:xfrm>
          <a:prstGeom prst="rect">
            <a:avLst/>
          </a:prstGeom>
        </p:spPr>
        <p:txBody>
          <a:bodyPr vert="horz" wrap="square" lIns="121920" tIns="60960" rIns="121920" bIns="60960" numCol="1"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Helvetica"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219170" fontAlgn="base">
              <a:spcBef>
                <a:spcPct val="0"/>
              </a:spcBef>
              <a:spcAft>
                <a:spcPct val="0"/>
              </a:spcAft>
              <a:defRPr/>
            </a:pPr>
            <a:fld id="{F698A54D-4565-014F-B026-C9E10277AF90}" type="slidenum">
              <a:rPr lang="en-US" sz="1600"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sz="1600">
              <a:solidFill>
                <a:prstClr val="black"/>
              </a:solidFill>
              <a:ea typeface="ＭＳ Ｐゴシック" charset="0"/>
              <a:cs typeface="ＭＳ Ｐゴシック" charset="0"/>
            </a:endParaRPr>
          </a:p>
        </p:txBody>
      </p:sp>
      <p:pic>
        <p:nvPicPr>
          <p:cNvPr id="2" name="Picture 1" descr="halfport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a:solidFill>
                <a:prstClr val="black"/>
              </a:solidFill>
              <a:ea typeface="ＭＳ Ｐゴシック" charset="0"/>
              <a:cs typeface="ＭＳ Ｐゴシック" charset="0"/>
            </a:endParaRPr>
          </a:p>
        </p:txBody>
      </p:sp>
      <p:sp>
        <p:nvSpPr>
          <p:cNvPr id="4" name="Slide Number Placeholder 6"/>
          <p:cNvSpPr txBox="1">
            <a:spLocks/>
          </p:cNvSpPr>
          <p:nvPr userDrawn="1"/>
        </p:nvSpPr>
        <p:spPr>
          <a:xfrm>
            <a:off x="9281949" y="6356351"/>
            <a:ext cx="2743200" cy="365125"/>
          </a:xfrm>
          <a:prstGeom prst="rect">
            <a:avLst/>
          </a:prstGeom>
        </p:spPr>
        <p:txBody>
          <a:bodyPr vert="horz" wrap="square" lIns="121920" tIns="60960" rIns="121920" bIns="60960" numCol="1"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Helvetica"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219170" fontAlgn="base">
              <a:spcBef>
                <a:spcPct val="0"/>
              </a:spcBef>
              <a:spcAft>
                <a:spcPct val="0"/>
              </a:spcAft>
              <a:defRPr/>
            </a:pPr>
            <a:fld id="{F698A54D-4565-014F-B026-C9E10277AF90}" type="slidenum">
              <a:rPr lang="en-US" sz="1600"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sz="1600">
              <a:solidFill>
                <a:prstClr val="black"/>
              </a:solidFill>
              <a:ea typeface="ＭＳ Ｐゴシック" charset="0"/>
              <a:cs typeface="ＭＳ Ｐゴシック" charset="0"/>
            </a:endParaRP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a:solidFill>
                <a:prstClr val="black"/>
              </a:solidFill>
              <a:ea typeface="ＭＳ Ｐゴシック" charset="0"/>
              <a:cs typeface="ＭＳ Ｐゴシック" charset="0"/>
            </a:endParaRPr>
          </a:p>
        </p:txBody>
      </p:sp>
      <p:sp>
        <p:nvSpPr>
          <p:cNvPr id="4" name="Slide Number Placeholder 6"/>
          <p:cNvSpPr txBox="1">
            <a:spLocks/>
          </p:cNvSpPr>
          <p:nvPr userDrawn="1"/>
        </p:nvSpPr>
        <p:spPr>
          <a:xfrm>
            <a:off x="9281949" y="6356351"/>
            <a:ext cx="2743200" cy="365125"/>
          </a:xfrm>
          <a:prstGeom prst="rect">
            <a:avLst/>
          </a:prstGeom>
        </p:spPr>
        <p:txBody>
          <a:bodyPr vert="horz" wrap="square" lIns="121920" tIns="60960" rIns="121920" bIns="60960" numCol="1"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Helvetica"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219170" fontAlgn="base">
              <a:spcBef>
                <a:spcPct val="0"/>
              </a:spcBef>
              <a:spcAft>
                <a:spcPct val="0"/>
              </a:spcAft>
              <a:defRPr/>
            </a:pPr>
            <a:fld id="{F698A54D-4565-014F-B026-C9E10277AF90}" type="slidenum">
              <a:rPr lang="en-US" sz="1600"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sz="1600">
              <a:solidFill>
                <a:prstClr val="black"/>
              </a:solidFill>
              <a:ea typeface="ＭＳ Ｐゴシック" charset="0"/>
              <a:cs typeface="ＭＳ Ｐゴシック" charset="0"/>
            </a:endParaRPr>
          </a:p>
        </p:txBody>
      </p:sp>
      <p:pic>
        <p:nvPicPr>
          <p:cNvPr id="2" name="Picture 1" descr="halfport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pPr defTabSz="1219170" fontAlgn="base">
              <a:spcBef>
                <a:spcPct val="0"/>
              </a:spcBef>
              <a:spcAft>
                <a:spcPct val="0"/>
              </a:spcAft>
              <a:defRPr/>
            </a:pPr>
            <a:fld id="{F698A54D-4565-014F-B026-C9E10277AF90}" type="slidenum">
              <a:rPr lang="en-US" smtClean="0">
                <a:solidFill>
                  <a:prstClr val="white"/>
                </a:solidFill>
                <a:ea typeface="ＭＳ Ｐゴシック" charset="0"/>
                <a:cs typeface="ＭＳ Ｐゴシック" charset="0"/>
              </a:rPr>
              <a:pPr defTabSz="1219170" fontAlgn="base">
                <a:spcBef>
                  <a:spcPct val="0"/>
                </a:spcBef>
                <a:spcAft>
                  <a:spcPct val="0"/>
                </a:spcAft>
                <a:defRPr/>
              </a:pPr>
              <a:t>‹#›</a:t>
            </a:fld>
            <a:endParaRPr lang="en-US">
              <a:solidFill>
                <a:prstClr val="white"/>
              </a:solidFill>
              <a:ea typeface="ＭＳ Ｐゴシック" charset="0"/>
              <a:cs typeface="ＭＳ Ｐゴシック" charset="0"/>
            </a:endParaRP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FFFFFF"/>
                </a:solidFill>
              </a:defRPr>
            </a:lvl1pPr>
          </a:lstStyle>
          <a:p>
            <a:pPr defTabSz="1219170" fontAlgn="base">
              <a:spcBef>
                <a:spcPct val="0"/>
              </a:spcBef>
              <a:spcAft>
                <a:spcPct val="0"/>
              </a:spcAft>
              <a:defRPr/>
            </a:pPr>
            <a:fld id="{F698A54D-4565-014F-B026-C9E10277AF90}" type="slidenum">
              <a:rPr lang="en-US" smtClean="0">
                <a:ea typeface="ＭＳ Ｐゴシック" charset="0"/>
                <a:cs typeface="ＭＳ Ｐゴシック" charset="0"/>
              </a:rPr>
              <a:pPr defTabSz="1219170" fontAlgn="base">
                <a:spcBef>
                  <a:spcPct val="0"/>
                </a:spcBef>
                <a:spcAft>
                  <a:spcPct val="0"/>
                </a:spcAft>
                <a:defRPr/>
              </a:pPr>
              <a:t>‹#›</a:t>
            </a:fld>
            <a:endParaRPr lang="en-US">
              <a:ea typeface="ＭＳ Ｐゴシック" charset="0"/>
              <a:cs typeface="ＭＳ Ｐゴシック" charset="0"/>
            </a:endParaRP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pPr defTabSz="1219170" fontAlgn="base">
              <a:spcBef>
                <a:spcPct val="0"/>
              </a:spcBef>
              <a:spcAft>
                <a:spcPct val="0"/>
              </a:spcAft>
              <a:defRPr/>
            </a:pPr>
            <a:fld id="{F698A54D-4565-014F-B026-C9E10277AF90}" type="slidenum">
              <a:rPr lang="en-US" smtClean="0">
                <a:solidFill>
                  <a:prstClr val="white"/>
                </a:solidFill>
                <a:ea typeface="ＭＳ Ｐゴシック" charset="0"/>
                <a:cs typeface="ＭＳ Ｐゴシック" charset="0"/>
              </a:rPr>
              <a:pPr defTabSz="1219170" fontAlgn="base">
                <a:spcBef>
                  <a:spcPct val="0"/>
                </a:spcBef>
                <a:spcAft>
                  <a:spcPct val="0"/>
                </a:spcAft>
                <a:defRPr/>
              </a:pPr>
              <a:t>‹#›</a:t>
            </a:fld>
            <a:endParaRPr lang="en-US">
              <a:solidFill>
                <a:prstClr val="white"/>
              </a:solidFill>
              <a:ea typeface="ＭＳ Ｐゴシック" charset="0"/>
              <a:cs typeface="ＭＳ Ｐゴシック" charset="0"/>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21907"/>
            <a:ext cx="10515600" cy="4555056"/>
          </a:xfrm>
          <a:prstGeom prst="rect">
            <a:avLst/>
          </a:prstGeom>
        </p:spPr>
        <p:txBody>
          <a:bodyPr/>
          <a:lstStyle>
            <a:lvl1pPr marL="304792" indent="-304792">
              <a:buClr>
                <a:srgbClr val="006699"/>
              </a:buClr>
              <a:buSzPct val="90000"/>
              <a:buFont typeface="Wingdings" charset="2"/>
              <a:buChar char="§"/>
              <a:defRPr>
                <a:latin typeface="Helvetica"/>
                <a:cs typeface="Helvetica"/>
              </a:defRPr>
            </a:lvl1pPr>
            <a:lvl2pPr marL="914377" indent="-304792">
              <a:buClr>
                <a:srgbClr val="006699"/>
              </a:buClr>
              <a:buSzPct val="90000"/>
              <a:buFont typeface="Wingdings" charset="2"/>
              <a:buChar char="§"/>
              <a:defRPr>
                <a:latin typeface="Helvetica"/>
                <a:cs typeface="Helvetica"/>
              </a:defRPr>
            </a:lvl2pPr>
            <a:lvl3pPr marL="1523962" indent="-304792">
              <a:buClr>
                <a:srgbClr val="006699"/>
              </a:buClr>
              <a:buSzPct val="90000"/>
              <a:buFont typeface="Wingdings" charset="2"/>
              <a:buChar char="§"/>
              <a:defRPr>
                <a:latin typeface="Helvetica"/>
                <a:cs typeface="Helvetica"/>
              </a:defRPr>
            </a:lvl3pPr>
            <a:lvl4pPr marL="2133547" indent="-304792">
              <a:buClr>
                <a:srgbClr val="006699"/>
              </a:buClr>
              <a:buSzPct val="90000"/>
              <a:buFont typeface="Wingdings" charset="2"/>
              <a:buChar char="§"/>
              <a:defRPr>
                <a:latin typeface="Helvetica"/>
                <a:cs typeface="Helvetica"/>
              </a:defRPr>
            </a:lvl4pPr>
            <a:lvl5pPr marL="2743131" indent="-304792">
              <a:buClr>
                <a:srgbClr val="006699"/>
              </a:buClr>
              <a:buSzPct val="90000"/>
              <a:buFont typeface="Wingdings" charset="2"/>
              <a:buChar char="§"/>
              <a:defRPr>
                <a:latin typeface="Helvetica"/>
                <a:cs typeface="Helvetica"/>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Date Placeholder 3"/>
          <p:cNvSpPr>
            <a:spLocks noGrp="1"/>
          </p:cNvSpPr>
          <p:nvPr>
            <p:ph type="dt" sz="half" idx="10"/>
          </p:nvPr>
        </p:nvSpPr>
        <p:spPr>
          <a:xfrm>
            <a:off x="838200" y="6356352"/>
            <a:ext cx="2743200" cy="365125"/>
          </a:xfrm>
          <a:prstGeom prst="rect">
            <a:avLst/>
          </a:prstGeom>
        </p:spPr>
        <p:txBody>
          <a:bodyPr/>
          <a:lstStyle>
            <a:lvl1pPr>
              <a:defRPr smtClean="0"/>
            </a:lvl1pPr>
          </a:lstStyle>
          <a:p>
            <a:pPr defTabSz="609585">
              <a:defRPr/>
            </a:pPr>
            <a:endParaRPr lang="en-US">
              <a:solidFill>
                <a:prstClr val="black"/>
              </a:solidFill>
            </a:endParaRPr>
          </a:p>
        </p:txBody>
      </p:sp>
      <p:sp>
        <p:nvSpPr>
          <p:cNvPr id="6" name="Footer Placeholder 4"/>
          <p:cNvSpPr>
            <a:spLocks noGrp="1"/>
          </p:cNvSpPr>
          <p:nvPr>
            <p:ph type="ftr" sz="quarter" idx="11"/>
          </p:nvPr>
        </p:nvSpPr>
        <p:spPr>
          <a:xfrm>
            <a:off x="4038600" y="6356352"/>
            <a:ext cx="4114800" cy="365125"/>
          </a:xfrm>
          <a:prstGeom prst="rect">
            <a:avLst/>
          </a:prstGeom>
        </p:spPr>
        <p:txBody>
          <a:bodyPr/>
          <a:lstStyle>
            <a:lvl1pPr>
              <a:defRPr>
                <a:latin typeface="Helvetica"/>
                <a:cs typeface="Helvetica"/>
              </a:defRPr>
            </a:lvl1pPr>
          </a:lstStyle>
          <a:p>
            <a:pPr defTabSz="609585">
              <a:defRPr/>
            </a:pPr>
            <a:endParaRPr lang="en-US" dirty="0">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14A44F08-32FF-CD46-AC36-4CD0520A72DA}" type="slidenum">
              <a:rPr lang="en-US"/>
              <a:pPr>
                <a:defRPr/>
              </a:pPr>
              <a:t>‹#›</a:t>
            </a:fld>
            <a:endParaRPr lang="en-US"/>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a:solidFill>
                <a:prstClr val="black"/>
              </a:solidFill>
              <a:ea typeface="ＭＳ Ｐゴシック" charset="0"/>
              <a:cs typeface="ＭＳ Ｐゴシック" charset="0"/>
            </a:endParaRPr>
          </a:p>
        </p:txBody>
      </p:sp>
      <p:pic>
        <p:nvPicPr>
          <p:cNvPr id="5" name="Picture 4" descr="halfpage grey.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13" y="3444824"/>
            <a:ext cx="12192000" cy="3429000"/>
          </a:xfrm>
          <a:prstGeom prst="rect">
            <a:avLst/>
          </a:prstGeom>
        </p:spPr>
      </p:pic>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a:solidFill>
                <a:prstClr val="black"/>
              </a:solidFill>
              <a:ea typeface="ＭＳ Ｐゴシック" charset="0"/>
              <a:cs typeface="ＭＳ Ｐゴシック" charset="0"/>
            </a:endParaRPr>
          </a:p>
        </p:txBody>
      </p:sp>
      <p:pic>
        <p:nvPicPr>
          <p:cNvPr id="5" name="Picture 4" descr="poly1.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093165" y="0"/>
            <a:ext cx="6098835" cy="6858000"/>
          </a:xfrm>
          <a:prstGeom prst="rect">
            <a:avLst/>
          </a:prstGeom>
        </p:spPr>
      </p:pic>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Slide Number Placeholder 6"/>
          <p:cNvSpPr>
            <a:spLocks noGrp="1"/>
          </p:cNvSpPr>
          <p:nvPr>
            <p:ph type="sldNum" sz="quarter" idx="12"/>
          </p:nvPr>
        </p:nvSpPr>
        <p:spPr>
          <a:xfrm>
            <a:off x="9281949" y="6356351"/>
            <a:ext cx="2743200" cy="365125"/>
          </a:xfrm>
        </p:spPr>
        <p:txBody>
          <a:bodyPr/>
          <a:lstStyle>
            <a:lvl1pPr>
              <a:defRPr>
                <a:solidFill>
                  <a:schemeClr val="tx1"/>
                </a:solidFill>
              </a:defRPr>
            </a:lvl1p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a:solidFill>
                <a:prstClr val="black"/>
              </a:solidFill>
              <a:ea typeface="ＭＳ Ｐゴシック" charset="0"/>
              <a:cs typeface="ＭＳ Ｐゴシック" charset="0"/>
            </a:endParaRP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a:solidFill>
                <a:prstClr val="black"/>
              </a:solidFill>
              <a:ea typeface="ＭＳ Ｐゴシック" charset="0"/>
              <a:cs typeface="ＭＳ Ｐゴシック" charset="0"/>
            </a:endParaRPr>
          </a:p>
        </p:txBody>
      </p:sp>
      <p:sp>
        <p:nvSpPr>
          <p:cNvPr id="4" name="Slide Number Placeholder 6"/>
          <p:cNvSpPr txBox="1">
            <a:spLocks/>
          </p:cNvSpPr>
          <p:nvPr userDrawn="1"/>
        </p:nvSpPr>
        <p:spPr>
          <a:xfrm>
            <a:off x="9281949" y="6356351"/>
            <a:ext cx="2743200" cy="365125"/>
          </a:xfrm>
          <a:prstGeom prst="rect">
            <a:avLst/>
          </a:prstGeom>
        </p:spPr>
        <p:txBody>
          <a:bodyPr vert="horz" wrap="square" lIns="121920" tIns="60960" rIns="121920" bIns="60960" numCol="1"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Helvetica"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219170" fontAlgn="base">
              <a:spcBef>
                <a:spcPct val="0"/>
              </a:spcBef>
              <a:spcAft>
                <a:spcPct val="0"/>
              </a:spcAft>
              <a:defRPr/>
            </a:pPr>
            <a:fld id="{F698A54D-4565-014F-B026-C9E10277AF90}" type="slidenum">
              <a:rPr lang="en-US" sz="1600"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sz="1600">
              <a:solidFill>
                <a:prstClr val="black"/>
              </a:solidFill>
              <a:ea typeface="ＭＳ Ｐゴシック" charset="0"/>
              <a:cs typeface="ＭＳ Ｐゴシック" charset="0"/>
            </a:endParaRPr>
          </a:p>
        </p:txBody>
      </p:sp>
      <p:pic>
        <p:nvPicPr>
          <p:cNvPr id="2" name="Picture 1" descr="halfpor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a:solidFill>
                <a:prstClr val="black"/>
              </a:solidFill>
              <a:ea typeface="ＭＳ Ｐゴシック" charset="0"/>
              <a:cs typeface="ＭＳ Ｐゴシック" charset="0"/>
            </a:endParaRPr>
          </a:p>
        </p:txBody>
      </p:sp>
      <p:sp>
        <p:nvSpPr>
          <p:cNvPr id="4" name="Slide Number Placeholder 6"/>
          <p:cNvSpPr txBox="1">
            <a:spLocks/>
          </p:cNvSpPr>
          <p:nvPr userDrawn="1"/>
        </p:nvSpPr>
        <p:spPr>
          <a:xfrm>
            <a:off x="9281949" y="6356351"/>
            <a:ext cx="2743200" cy="365125"/>
          </a:xfrm>
          <a:prstGeom prst="rect">
            <a:avLst/>
          </a:prstGeom>
        </p:spPr>
        <p:txBody>
          <a:bodyPr vert="horz" wrap="square" lIns="121920" tIns="60960" rIns="121920" bIns="60960" numCol="1"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Helvetica"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219170" fontAlgn="base">
              <a:spcBef>
                <a:spcPct val="0"/>
              </a:spcBef>
              <a:spcAft>
                <a:spcPct val="0"/>
              </a:spcAft>
              <a:defRPr/>
            </a:pPr>
            <a:fld id="{F698A54D-4565-014F-B026-C9E10277AF90}" type="slidenum">
              <a:rPr lang="en-US" sz="1600"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sz="1600">
              <a:solidFill>
                <a:prstClr val="black"/>
              </a:solidFill>
              <a:ea typeface="ＭＳ Ｐゴシック" charset="0"/>
              <a:cs typeface="ＭＳ Ｐゴシック" charset="0"/>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a:solidFill>
                <a:prstClr val="black"/>
              </a:solidFill>
              <a:ea typeface="ＭＳ Ｐゴシック" charset="0"/>
              <a:cs typeface="ＭＳ Ｐゴシック" charset="0"/>
            </a:endParaRPr>
          </a:p>
        </p:txBody>
      </p:sp>
      <p:sp>
        <p:nvSpPr>
          <p:cNvPr id="4" name="Slide Number Placeholder 6"/>
          <p:cNvSpPr txBox="1">
            <a:spLocks/>
          </p:cNvSpPr>
          <p:nvPr userDrawn="1"/>
        </p:nvSpPr>
        <p:spPr>
          <a:xfrm>
            <a:off x="9281949" y="6356351"/>
            <a:ext cx="2743200" cy="365125"/>
          </a:xfrm>
          <a:prstGeom prst="rect">
            <a:avLst/>
          </a:prstGeom>
        </p:spPr>
        <p:txBody>
          <a:bodyPr vert="horz" wrap="square" lIns="121920" tIns="60960" rIns="121920" bIns="60960" numCol="1"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Helvetica"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219170" fontAlgn="base">
              <a:spcBef>
                <a:spcPct val="0"/>
              </a:spcBef>
              <a:spcAft>
                <a:spcPct val="0"/>
              </a:spcAft>
              <a:defRPr/>
            </a:pPr>
            <a:fld id="{F698A54D-4565-014F-B026-C9E10277AF90}" type="slidenum">
              <a:rPr lang="en-US" sz="1600"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sz="1600">
              <a:solidFill>
                <a:prstClr val="black"/>
              </a:solidFill>
              <a:ea typeface="ＭＳ Ｐゴシック" charset="0"/>
              <a:cs typeface="ＭＳ Ｐゴシック" charset="0"/>
            </a:endParaRPr>
          </a:p>
        </p:txBody>
      </p:sp>
      <p:pic>
        <p:nvPicPr>
          <p:cNvPr id="2" name="Picture 1" descr="halfpor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a:solidFill>
                <a:prstClr val="black"/>
              </a:solidFill>
              <a:ea typeface="ＭＳ Ｐゴシック" charset="0"/>
              <a:cs typeface="ＭＳ Ｐゴシック" charset="0"/>
            </a:endParaRPr>
          </a:p>
        </p:txBody>
      </p:sp>
      <p:sp>
        <p:nvSpPr>
          <p:cNvPr id="4" name="Slide Number Placeholder 6"/>
          <p:cNvSpPr txBox="1">
            <a:spLocks/>
          </p:cNvSpPr>
          <p:nvPr userDrawn="1"/>
        </p:nvSpPr>
        <p:spPr>
          <a:xfrm>
            <a:off x="9281949" y="6356351"/>
            <a:ext cx="2743200" cy="365125"/>
          </a:xfrm>
          <a:prstGeom prst="rect">
            <a:avLst/>
          </a:prstGeom>
        </p:spPr>
        <p:txBody>
          <a:bodyPr vert="horz" wrap="square" lIns="121920" tIns="60960" rIns="121920" bIns="60960" numCol="1"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Helvetica"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219170" fontAlgn="base">
              <a:spcBef>
                <a:spcPct val="0"/>
              </a:spcBef>
              <a:spcAft>
                <a:spcPct val="0"/>
              </a:spcAft>
              <a:defRPr/>
            </a:pPr>
            <a:fld id="{F698A54D-4565-014F-B026-C9E10277AF90}" type="slidenum">
              <a:rPr lang="en-US" sz="1600"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sz="1600">
              <a:solidFill>
                <a:prstClr val="black"/>
              </a:solidFill>
              <a:ea typeface="ＭＳ Ｐゴシック" charset="0"/>
              <a:cs typeface="ＭＳ Ｐゴシック" charset="0"/>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a:solidFill>
                <a:prstClr val="black"/>
              </a:solidFill>
              <a:ea typeface="ＭＳ Ｐゴシック" charset="0"/>
              <a:cs typeface="ＭＳ Ｐゴシック" charset="0"/>
            </a:endParaRPr>
          </a:p>
        </p:txBody>
      </p:sp>
      <p:sp>
        <p:nvSpPr>
          <p:cNvPr id="4" name="Slide Number Placeholder 6"/>
          <p:cNvSpPr txBox="1">
            <a:spLocks/>
          </p:cNvSpPr>
          <p:nvPr userDrawn="1"/>
        </p:nvSpPr>
        <p:spPr>
          <a:xfrm>
            <a:off x="9281949" y="6356351"/>
            <a:ext cx="2743200" cy="365125"/>
          </a:xfrm>
          <a:prstGeom prst="rect">
            <a:avLst/>
          </a:prstGeom>
        </p:spPr>
        <p:txBody>
          <a:bodyPr vert="horz" wrap="square" lIns="121920" tIns="60960" rIns="121920" bIns="60960" numCol="1"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Helvetica"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219170" fontAlgn="base">
              <a:spcBef>
                <a:spcPct val="0"/>
              </a:spcBef>
              <a:spcAft>
                <a:spcPct val="0"/>
              </a:spcAft>
              <a:defRPr/>
            </a:pPr>
            <a:fld id="{F698A54D-4565-014F-B026-C9E10277AF90}" type="slidenum">
              <a:rPr lang="en-US" sz="1600"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sz="1600">
              <a:solidFill>
                <a:prstClr val="black"/>
              </a:solidFill>
              <a:ea typeface="ＭＳ Ｐゴシック" charset="0"/>
              <a:cs typeface="ＭＳ Ｐゴシック" charset="0"/>
            </a:endParaRPr>
          </a:p>
        </p:txBody>
      </p:sp>
      <p:pic>
        <p:nvPicPr>
          <p:cNvPr id="2" name="Picture 1" descr="halfport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281949"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999999"/>
                </a:solidFill>
                <a:latin typeface="Helvetica" charset="0"/>
              </a:defRPr>
            </a:lvl1pPr>
          </a:lstStyle>
          <a:p>
            <a:pPr fontAlgn="base">
              <a:spcBef>
                <a:spcPct val="0"/>
              </a:spcBef>
              <a:spcAft>
                <a:spcPct val="0"/>
              </a:spcAft>
              <a:defRPr/>
            </a:pPr>
            <a:fld id="{F698A54D-4565-014F-B026-C9E10277AF90}"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4917659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rtl="0" eaLnBrk="1" fontAlgn="base" hangingPunct="1">
        <a:lnSpc>
          <a:spcPct val="90000"/>
        </a:lnSpc>
        <a:spcBef>
          <a:spcPct val="0"/>
        </a:spcBef>
        <a:spcAft>
          <a:spcPct val="0"/>
        </a:spcAft>
        <a:defRPr sz="5867" kern="1200">
          <a:solidFill>
            <a:schemeClr val="tx1"/>
          </a:solidFill>
          <a:latin typeface="+mj-lt"/>
          <a:ea typeface="ＭＳ Ｐゴシック" charset="-128"/>
          <a:cs typeface="ＭＳ Ｐゴシック" charset="0"/>
        </a:defRPr>
      </a:lvl1pPr>
      <a:lvl2pPr algn="l" rtl="0" eaLnBrk="1" fontAlgn="base" hangingPunct="1">
        <a:lnSpc>
          <a:spcPct val="90000"/>
        </a:lnSpc>
        <a:spcBef>
          <a:spcPct val="0"/>
        </a:spcBef>
        <a:spcAft>
          <a:spcPct val="0"/>
        </a:spcAft>
        <a:defRPr sz="5867">
          <a:solidFill>
            <a:schemeClr val="tx1"/>
          </a:solidFill>
          <a:latin typeface="Garamond" charset="0"/>
          <a:ea typeface="ＭＳ Ｐゴシック" charset="-128"/>
          <a:cs typeface="ＭＳ Ｐゴシック" charset="0"/>
        </a:defRPr>
      </a:lvl2pPr>
      <a:lvl3pPr algn="l" rtl="0" eaLnBrk="1" fontAlgn="base" hangingPunct="1">
        <a:lnSpc>
          <a:spcPct val="90000"/>
        </a:lnSpc>
        <a:spcBef>
          <a:spcPct val="0"/>
        </a:spcBef>
        <a:spcAft>
          <a:spcPct val="0"/>
        </a:spcAft>
        <a:defRPr sz="5867">
          <a:solidFill>
            <a:schemeClr val="tx1"/>
          </a:solidFill>
          <a:latin typeface="Garamond" charset="0"/>
          <a:ea typeface="ＭＳ Ｐゴシック" charset="-128"/>
          <a:cs typeface="ＭＳ Ｐゴシック" charset="0"/>
        </a:defRPr>
      </a:lvl3pPr>
      <a:lvl4pPr algn="l" rtl="0" eaLnBrk="1" fontAlgn="base" hangingPunct="1">
        <a:lnSpc>
          <a:spcPct val="90000"/>
        </a:lnSpc>
        <a:spcBef>
          <a:spcPct val="0"/>
        </a:spcBef>
        <a:spcAft>
          <a:spcPct val="0"/>
        </a:spcAft>
        <a:defRPr sz="5867">
          <a:solidFill>
            <a:schemeClr val="tx1"/>
          </a:solidFill>
          <a:latin typeface="Garamond" charset="0"/>
          <a:ea typeface="ＭＳ Ｐゴシック" charset="-128"/>
          <a:cs typeface="ＭＳ Ｐゴシック" charset="0"/>
        </a:defRPr>
      </a:lvl4pPr>
      <a:lvl5pPr algn="l" rtl="0" eaLnBrk="1" fontAlgn="base" hangingPunct="1">
        <a:lnSpc>
          <a:spcPct val="90000"/>
        </a:lnSpc>
        <a:spcBef>
          <a:spcPct val="0"/>
        </a:spcBef>
        <a:spcAft>
          <a:spcPct val="0"/>
        </a:spcAft>
        <a:defRPr sz="5867">
          <a:solidFill>
            <a:schemeClr val="tx1"/>
          </a:solidFill>
          <a:latin typeface="Garamond" charset="0"/>
          <a:ea typeface="ＭＳ Ｐゴシック" charset="-128"/>
          <a:cs typeface="ＭＳ Ｐゴシック" charset="0"/>
        </a:defRPr>
      </a:lvl5pPr>
      <a:lvl6pPr marL="609585" algn="l" rtl="0" eaLnBrk="1" fontAlgn="base" hangingPunct="1">
        <a:lnSpc>
          <a:spcPct val="90000"/>
        </a:lnSpc>
        <a:spcBef>
          <a:spcPct val="0"/>
        </a:spcBef>
        <a:spcAft>
          <a:spcPct val="0"/>
        </a:spcAft>
        <a:defRPr sz="5867">
          <a:solidFill>
            <a:schemeClr val="tx1"/>
          </a:solidFill>
          <a:latin typeface="Garamond" charset="0"/>
          <a:ea typeface="ＭＳ Ｐゴシック" charset="-128"/>
        </a:defRPr>
      </a:lvl6pPr>
      <a:lvl7pPr marL="1219170" algn="l" rtl="0" eaLnBrk="1" fontAlgn="base" hangingPunct="1">
        <a:lnSpc>
          <a:spcPct val="90000"/>
        </a:lnSpc>
        <a:spcBef>
          <a:spcPct val="0"/>
        </a:spcBef>
        <a:spcAft>
          <a:spcPct val="0"/>
        </a:spcAft>
        <a:defRPr sz="5867">
          <a:solidFill>
            <a:schemeClr val="tx1"/>
          </a:solidFill>
          <a:latin typeface="Garamond" charset="0"/>
          <a:ea typeface="ＭＳ Ｐゴシック" charset="-128"/>
        </a:defRPr>
      </a:lvl7pPr>
      <a:lvl8pPr marL="1828754" algn="l" rtl="0" eaLnBrk="1" fontAlgn="base" hangingPunct="1">
        <a:lnSpc>
          <a:spcPct val="90000"/>
        </a:lnSpc>
        <a:spcBef>
          <a:spcPct val="0"/>
        </a:spcBef>
        <a:spcAft>
          <a:spcPct val="0"/>
        </a:spcAft>
        <a:defRPr sz="5867">
          <a:solidFill>
            <a:schemeClr val="tx1"/>
          </a:solidFill>
          <a:latin typeface="Garamond" charset="0"/>
          <a:ea typeface="ＭＳ Ｐゴシック" charset="-128"/>
        </a:defRPr>
      </a:lvl8pPr>
      <a:lvl9pPr marL="2438339" algn="l" rtl="0" eaLnBrk="1" fontAlgn="base" hangingPunct="1">
        <a:lnSpc>
          <a:spcPct val="90000"/>
        </a:lnSpc>
        <a:spcBef>
          <a:spcPct val="0"/>
        </a:spcBef>
        <a:spcAft>
          <a:spcPct val="0"/>
        </a:spcAft>
        <a:defRPr sz="5867">
          <a:solidFill>
            <a:schemeClr val="tx1"/>
          </a:solidFill>
          <a:latin typeface="Garamond" charset="0"/>
          <a:ea typeface="ＭＳ Ｐゴシック" charset="-128"/>
        </a:defRPr>
      </a:lvl9pPr>
    </p:titleStyle>
    <p:bodyStyle>
      <a:lvl1pPr marL="304792" indent="-304792" algn="l" rtl="0" eaLnBrk="1" fontAlgn="base" hangingPunct="1">
        <a:lnSpc>
          <a:spcPct val="90000"/>
        </a:lnSpc>
        <a:spcBef>
          <a:spcPts val="1333"/>
        </a:spcBef>
        <a:spcAft>
          <a:spcPct val="0"/>
        </a:spcAft>
        <a:buFont typeface="Arial" charset="0"/>
        <a:buChar char="•"/>
        <a:defRPr sz="3733" kern="1200">
          <a:solidFill>
            <a:schemeClr val="tx1"/>
          </a:solidFill>
          <a:latin typeface="+mn-lt"/>
          <a:ea typeface="ＭＳ Ｐゴシック" charset="-128"/>
          <a:cs typeface="ＭＳ Ｐゴシック" charset="0"/>
        </a:defRPr>
      </a:lvl1pPr>
      <a:lvl2pPr marL="914377" indent="-304792" algn="l" rtl="0" eaLnBrk="1" fontAlgn="base" hangingPunct="1">
        <a:lnSpc>
          <a:spcPct val="90000"/>
        </a:lnSpc>
        <a:spcBef>
          <a:spcPts val="667"/>
        </a:spcBef>
        <a:spcAft>
          <a:spcPct val="0"/>
        </a:spcAft>
        <a:buFont typeface="Arial" charset="0"/>
        <a:buChar char="•"/>
        <a:defRPr sz="3200" kern="1200">
          <a:solidFill>
            <a:schemeClr val="tx1"/>
          </a:solidFill>
          <a:latin typeface="+mn-lt"/>
          <a:ea typeface="ＭＳ Ｐゴシック" charset="-128"/>
          <a:cs typeface="+mn-cs"/>
        </a:defRPr>
      </a:lvl2pPr>
      <a:lvl3pPr marL="1523962" indent="-304792" algn="l" rtl="0" eaLnBrk="1" fontAlgn="base" hangingPunct="1">
        <a:lnSpc>
          <a:spcPct val="90000"/>
        </a:lnSpc>
        <a:spcBef>
          <a:spcPts val="667"/>
        </a:spcBef>
        <a:spcAft>
          <a:spcPct val="0"/>
        </a:spcAft>
        <a:buFont typeface="Arial" charset="0"/>
        <a:buChar char="•"/>
        <a:defRPr sz="2667" kern="1200">
          <a:solidFill>
            <a:schemeClr val="tx1"/>
          </a:solidFill>
          <a:latin typeface="+mn-lt"/>
          <a:ea typeface="ＭＳ Ｐゴシック" charset="-128"/>
          <a:cs typeface="+mn-cs"/>
        </a:defRPr>
      </a:lvl3pPr>
      <a:lvl4pPr marL="2133547" indent="-304792" algn="l" rtl="0" eaLnBrk="1" fontAlgn="base" hangingPunct="1">
        <a:lnSpc>
          <a:spcPct val="90000"/>
        </a:lnSpc>
        <a:spcBef>
          <a:spcPts val="667"/>
        </a:spcBef>
        <a:spcAft>
          <a:spcPct val="0"/>
        </a:spcAft>
        <a:buFont typeface="Arial" charset="0"/>
        <a:buChar char="•"/>
        <a:defRPr kern="1200">
          <a:solidFill>
            <a:schemeClr val="tx1"/>
          </a:solidFill>
          <a:latin typeface="+mn-lt"/>
          <a:ea typeface="ＭＳ Ｐゴシック" charset="-128"/>
          <a:cs typeface="+mn-cs"/>
        </a:defRPr>
      </a:lvl4pPr>
      <a:lvl5pPr marL="2743131" indent="-304792" algn="l" rtl="0" eaLnBrk="1" fontAlgn="base" hangingPunct="1">
        <a:lnSpc>
          <a:spcPct val="90000"/>
        </a:lnSpc>
        <a:spcBef>
          <a:spcPts val="667"/>
        </a:spcBef>
        <a:spcAft>
          <a:spcPct val="0"/>
        </a:spcAft>
        <a:buFont typeface="Arial" charset="0"/>
        <a:buChar char="•"/>
        <a:defRPr kern="1200">
          <a:solidFill>
            <a:schemeClr val="tx1"/>
          </a:solidFill>
          <a:latin typeface="+mn-lt"/>
          <a:ea typeface="ＭＳ Ｐゴシック" charset="-128"/>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researchagenda.thearea.org/"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665" y="1029575"/>
            <a:ext cx="5898709" cy="1815882"/>
          </a:xfrm>
          <a:prstGeom prst="rect">
            <a:avLst/>
          </a:prstGeom>
          <a:noFill/>
        </p:spPr>
        <p:txBody>
          <a:bodyPr wrap="square" rtlCol="0">
            <a:spAutoFit/>
          </a:bodyPr>
          <a:lstStyle/>
          <a:p>
            <a:pPr algn="ctr" defTabSz="609585"/>
            <a:r>
              <a:rPr lang="en-US" sz="5600" b="1" spc="-200" dirty="0">
                <a:solidFill>
                  <a:prstClr val="white"/>
                </a:solidFill>
                <a:cs typeface="Cambria"/>
              </a:rPr>
              <a:t>Enterprise AR</a:t>
            </a:r>
            <a:br>
              <a:rPr lang="en-US" sz="5600" b="1" spc="-200" dirty="0">
                <a:solidFill>
                  <a:prstClr val="white"/>
                </a:solidFill>
                <a:cs typeface="Cambria"/>
              </a:rPr>
            </a:br>
            <a:r>
              <a:rPr lang="en-US" sz="5600" b="1" spc="-200" dirty="0">
                <a:solidFill>
                  <a:prstClr val="white"/>
                </a:solidFill>
                <a:cs typeface="Cambria"/>
              </a:rPr>
              <a:t>Research Agenda</a:t>
            </a:r>
            <a:endParaRPr lang="en-US" sz="5333" b="1" spc="-200" dirty="0">
              <a:solidFill>
                <a:prstClr val="white"/>
              </a:solidFill>
              <a:cs typeface="Cambria"/>
            </a:endParaRPr>
          </a:p>
        </p:txBody>
      </p:sp>
      <p:grpSp>
        <p:nvGrpSpPr>
          <p:cNvPr id="5" name="Group 4"/>
          <p:cNvGrpSpPr/>
          <p:nvPr/>
        </p:nvGrpSpPr>
        <p:grpSpPr>
          <a:xfrm>
            <a:off x="0" y="2803397"/>
            <a:ext cx="5019267" cy="60959"/>
            <a:chOff x="2809453" y="2311103"/>
            <a:chExt cx="3449524" cy="45719"/>
          </a:xfrm>
        </p:grpSpPr>
        <p:sp>
          <p:nvSpPr>
            <p:cNvPr id="6" name="Rectangle 5"/>
            <p:cNvSpPr/>
            <p:nvPr/>
          </p:nvSpPr>
          <p:spPr>
            <a:xfrm>
              <a:off x="2809453" y="2311103"/>
              <a:ext cx="862381" cy="4571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7" name="Rectangle 6"/>
            <p:cNvSpPr/>
            <p:nvPr/>
          </p:nvSpPr>
          <p:spPr>
            <a:xfrm>
              <a:off x="3671834" y="2311103"/>
              <a:ext cx="862381" cy="45719"/>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8" name="Rectangle 7"/>
            <p:cNvSpPr/>
            <p:nvPr/>
          </p:nvSpPr>
          <p:spPr>
            <a:xfrm>
              <a:off x="4534215" y="2311103"/>
              <a:ext cx="862381" cy="4571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9" name="Rectangle 8"/>
            <p:cNvSpPr/>
            <p:nvPr/>
          </p:nvSpPr>
          <p:spPr>
            <a:xfrm>
              <a:off x="5396596" y="2311103"/>
              <a:ext cx="862381" cy="45719"/>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grpSp>
      <p:sp>
        <p:nvSpPr>
          <p:cNvPr id="13" name="Content Placeholder 2"/>
          <p:cNvSpPr txBox="1">
            <a:spLocks/>
          </p:cNvSpPr>
          <p:nvPr/>
        </p:nvSpPr>
        <p:spPr>
          <a:xfrm>
            <a:off x="6035544" y="1158081"/>
            <a:ext cx="5948638" cy="4555056"/>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128"/>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128"/>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defTabSz="609585"/>
            <a:r>
              <a:rPr lang="en-US" sz="3733" dirty="0">
                <a:solidFill>
                  <a:prstClr val="black"/>
                </a:solidFill>
              </a:rPr>
              <a:t>Category: Software/Hardware Issues &amp; Market Research</a:t>
            </a:r>
          </a:p>
        </p:txBody>
      </p:sp>
    </p:spTree>
    <p:extLst>
      <p:ext uri="{BB962C8B-B14F-4D97-AF65-F5344CB8AC3E}">
        <p14:creationId xmlns:p14="http://schemas.microsoft.com/office/powerpoint/2010/main" val="1593231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2</a:t>
            </a:fld>
            <a:endParaRPr lang="en-US">
              <a:solidFill>
                <a:prstClr val="black"/>
              </a:solidFill>
              <a:ea typeface="ＭＳ Ｐゴシック" charset="0"/>
              <a:cs typeface="ＭＳ Ｐゴシック" charset="0"/>
            </a:endParaRPr>
          </a:p>
        </p:txBody>
      </p:sp>
      <p:sp>
        <p:nvSpPr>
          <p:cNvPr id="3" name="Content Placeholder 1"/>
          <p:cNvSpPr txBox="1">
            <a:spLocks/>
          </p:cNvSpPr>
          <p:nvPr/>
        </p:nvSpPr>
        <p:spPr>
          <a:xfrm>
            <a:off x="838200" y="1486519"/>
            <a:ext cx="10585174" cy="4555056"/>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128"/>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128"/>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defTabSz="609585"/>
            <a:r>
              <a:rPr lang="en-CA" dirty="0"/>
              <a:t>In many settings and use cases, enterprise AR is gaining traction. However, many challenges remain.</a:t>
            </a:r>
          </a:p>
          <a:p>
            <a:r>
              <a:rPr lang="en-US" dirty="0"/>
              <a:t>To address their challenges, providers and customers must choose to:</a:t>
            </a:r>
          </a:p>
          <a:p>
            <a:pPr marL="971550" lvl="1" indent="-514350">
              <a:buFont typeface="+mj-lt"/>
              <a:buAutoNum type="arabicPeriod"/>
            </a:pPr>
            <a:r>
              <a:rPr lang="en-US" dirty="0"/>
              <a:t>Invest internally (company resources) to address their challenges, </a:t>
            </a:r>
          </a:p>
          <a:p>
            <a:pPr marL="971550" lvl="1" indent="-514350">
              <a:buFont typeface="+mj-lt"/>
              <a:buAutoNum type="arabicPeriod"/>
            </a:pPr>
            <a:r>
              <a:rPr lang="en-US" dirty="0"/>
              <a:t>Outsource custom research on specific areas to third parties (e.g., engineering firms), </a:t>
            </a:r>
          </a:p>
          <a:p>
            <a:pPr marL="971550" lvl="1" indent="-514350">
              <a:buFont typeface="+mj-lt"/>
              <a:buAutoNum type="arabicPeriod"/>
            </a:pPr>
            <a:r>
              <a:rPr lang="en-US" dirty="0"/>
              <a:t>Rely on the suppliers of other commercial solutions to address the challenges for all their customers, or </a:t>
            </a:r>
          </a:p>
          <a:p>
            <a:pPr marL="971550" lvl="1" indent="-514350">
              <a:buFont typeface="+mj-lt"/>
              <a:buAutoNum type="arabicPeriod"/>
            </a:pPr>
            <a:r>
              <a:rPr lang="en-US" dirty="0"/>
              <a:t>Look for “seeds” of future solutions (with potentially low technology readiness) from academic centers, private research institutes or projects conducted by public/private partnerships.</a:t>
            </a:r>
          </a:p>
          <a:p>
            <a:r>
              <a:rPr lang="en-CA" dirty="0"/>
              <a:t>A combination of these approaches is often used to reduce risk of relying on any one strategy.</a:t>
            </a:r>
            <a:r>
              <a:rPr lang="en-US" sz="3200" dirty="0"/>
              <a:t> </a:t>
            </a:r>
            <a:endParaRPr lang="en-US" sz="3200" dirty="0">
              <a:solidFill>
                <a:prstClr val="black"/>
              </a:solidFill>
            </a:endParaRPr>
          </a:p>
        </p:txBody>
      </p:sp>
      <p:sp>
        <p:nvSpPr>
          <p:cNvPr id="4" name="TextBox 3"/>
          <p:cNvSpPr txBox="1"/>
          <p:nvPr/>
        </p:nvSpPr>
        <p:spPr>
          <a:xfrm>
            <a:off x="463826" y="260907"/>
            <a:ext cx="11257139" cy="830997"/>
          </a:xfrm>
          <a:prstGeom prst="rect">
            <a:avLst/>
          </a:prstGeom>
          <a:noFill/>
        </p:spPr>
        <p:txBody>
          <a:bodyPr wrap="square" rtlCol="0">
            <a:spAutoFit/>
          </a:bodyPr>
          <a:lstStyle/>
          <a:p>
            <a:pPr algn="r" defTabSz="609585"/>
            <a:r>
              <a:rPr lang="en-GB" sz="4800" b="1" spc="-200" dirty="0">
                <a:solidFill>
                  <a:srgbClr val="196674"/>
                </a:solidFill>
                <a:cs typeface="Cambria"/>
              </a:rPr>
              <a:t>Current Situation</a:t>
            </a:r>
            <a:endParaRPr lang="en-US" sz="4267" b="1" spc="-200" dirty="0">
              <a:solidFill>
                <a:srgbClr val="196674"/>
              </a:solidFill>
              <a:cs typeface="Cambria"/>
            </a:endParaRPr>
          </a:p>
        </p:txBody>
      </p:sp>
      <p:grpSp>
        <p:nvGrpSpPr>
          <p:cNvPr id="5" name="Group 4"/>
          <p:cNvGrpSpPr/>
          <p:nvPr/>
        </p:nvGrpSpPr>
        <p:grpSpPr>
          <a:xfrm>
            <a:off x="7084494" y="1201989"/>
            <a:ext cx="4599365" cy="60959"/>
            <a:chOff x="2809453" y="2311103"/>
            <a:chExt cx="3449524" cy="45719"/>
          </a:xfrm>
        </p:grpSpPr>
        <p:sp>
          <p:nvSpPr>
            <p:cNvPr id="6" name="Rectangle 5"/>
            <p:cNvSpPr/>
            <p:nvPr/>
          </p:nvSpPr>
          <p:spPr>
            <a:xfrm>
              <a:off x="2809453" y="2311103"/>
              <a:ext cx="862381" cy="4571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7" name="Rectangle 6"/>
            <p:cNvSpPr/>
            <p:nvPr/>
          </p:nvSpPr>
          <p:spPr>
            <a:xfrm>
              <a:off x="3671834" y="2311103"/>
              <a:ext cx="862381" cy="45719"/>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8" name="Rectangle 7"/>
            <p:cNvSpPr/>
            <p:nvPr/>
          </p:nvSpPr>
          <p:spPr>
            <a:xfrm>
              <a:off x="4534215" y="2311103"/>
              <a:ext cx="862381" cy="4571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9" name="Rectangle 8"/>
            <p:cNvSpPr/>
            <p:nvPr/>
          </p:nvSpPr>
          <p:spPr>
            <a:xfrm>
              <a:off x="5396596" y="2311103"/>
              <a:ext cx="862381" cy="45719"/>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grpSp>
      <p:pic>
        <p:nvPicPr>
          <p:cNvPr id="10" name="Picture 9" descr="loo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86" y="187889"/>
            <a:ext cx="484140" cy="149035"/>
          </a:xfrm>
          <a:prstGeom prst="rect">
            <a:avLst/>
          </a:prstGeom>
        </p:spPr>
      </p:pic>
    </p:spTree>
    <p:extLst>
      <p:ext uri="{BB962C8B-B14F-4D97-AF65-F5344CB8AC3E}">
        <p14:creationId xmlns:p14="http://schemas.microsoft.com/office/powerpoint/2010/main" val="462965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3</a:t>
            </a:fld>
            <a:endParaRPr lang="en-US">
              <a:solidFill>
                <a:prstClr val="black"/>
              </a:solidFill>
              <a:ea typeface="ＭＳ Ｐゴシック" charset="0"/>
              <a:cs typeface="ＭＳ Ｐゴシック" charset="0"/>
            </a:endParaRPr>
          </a:p>
        </p:txBody>
      </p:sp>
      <p:sp>
        <p:nvSpPr>
          <p:cNvPr id="3" name="Content Placeholder 1"/>
          <p:cNvSpPr txBox="1">
            <a:spLocks/>
          </p:cNvSpPr>
          <p:nvPr/>
        </p:nvSpPr>
        <p:spPr>
          <a:xfrm>
            <a:off x="838200" y="1486519"/>
            <a:ext cx="10585174" cy="4555056"/>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128"/>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128"/>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How to choose best research about topics pertaining to Augmented Reality?</a:t>
            </a:r>
          </a:p>
          <a:p>
            <a:pPr lvl="1"/>
            <a:r>
              <a:rPr lang="en-US" dirty="0"/>
              <a:t>In academia is often driven by a doctoral candidate’s choice of novel domains or methodology and a group’s need to quickly generate many peer-reviewed journal publications. </a:t>
            </a:r>
          </a:p>
          <a:p>
            <a:pPr lvl="1"/>
            <a:r>
              <a:rPr lang="en-US" dirty="0"/>
              <a:t>Industrial research institutes or groups within commercial product companies choose research topics based on their predicted revenue potential (ROI). </a:t>
            </a:r>
          </a:p>
          <a:p>
            <a:r>
              <a:rPr lang="en-US" dirty="0"/>
              <a:t>There is not a clear data-driven vision guiding investments in enterprise AR research </a:t>
            </a:r>
          </a:p>
          <a:p>
            <a:pPr lvl="1"/>
            <a:r>
              <a:rPr lang="en-US" sz="2800" dirty="0"/>
              <a:t>There is not an objectively compiled, curated description of current customer and ecosystem needs that research could address.</a:t>
            </a:r>
            <a:endParaRPr lang="en-US" dirty="0"/>
          </a:p>
        </p:txBody>
      </p:sp>
      <p:sp>
        <p:nvSpPr>
          <p:cNvPr id="4" name="TextBox 3"/>
          <p:cNvSpPr txBox="1"/>
          <p:nvPr/>
        </p:nvSpPr>
        <p:spPr>
          <a:xfrm>
            <a:off x="463826" y="260907"/>
            <a:ext cx="11257139" cy="830997"/>
          </a:xfrm>
          <a:prstGeom prst="rect">
            <a:avLst/>
          </a:prstGeom>
          <a:noFill/>
        </p:spPr>
        <p:txBody>
          <a:bodyPr wrap="square" rtlCol="0">
            <a:spAutoFit/>
          </a:bodyPr>
          <a:lstStyle/>
          <a:p>
            <a:pPr algn="r" defTabSz="609585"/>
            <a:r>
              <a:rPr lang="en-GB" sz="4800" b="1" spc="-200" dirty="0">
                <a:solidFill>
                  <a:srgbClr val="196674"/>
                </a:solidFill>
                <a:cs typeface="Cambria"/>
              </a:rPr>
              <a:t>Current Situation</a:t>
            </a:r>
            <a:endParaRPr lang="en-US" sz="4267" b="1" spc="-200" dirty="0">
              <a:solidFill>
                <a:srgbClr val="196674"/>
              </a:solidFill>
              <a:cs typeface="Cambria"/>
            </a:endParaRPr>
          </a:p>
        </p:txBody>
      </p:sp>
      <p:grpSp>
        <p:nvGrpSpPr>
          <p:cNvPr id="5" name="Group 4"/>
          <p:cNvGrpSpPr/>
          <p:nvPr/>
        </p:nvGrpSpPr>
        <p:grpSpPr>
          <a:xfrm>
            <a:off x="7084494" y="1201989"/>
            <a:ext cx="4599365" cy="60959"/>
            <a:chOff x="2809453" y="2311103"/>
            <a:chExt cx="3449524" cy="45719"/>
          </a:xfrm>
        </p:grpSpPr>
        <p:sp>
          <p:nvSpPr>
            <p:cNvPr id="6" name="Rectangle 5"/>
            <p:cNvSpPr/>
            <p:nvPr/>
          </p:nvSpPr>
          <p:spPr>
            <a:xfrm>
              <a:off x="2809453" y="2311103"/>
              <a:ext cx="862381" cy="4571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7" name="Rectangle 6"/>
            <p:cNvSpPr/>
            <p:nvPr/>
          </p:nvSpPr>
          <p:spPr>
            <a:xfrm>
              <a:off x="3671834" y="2311103"/>
              <a:ext cx="862381" cy="45719"/>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8" name="Rectangle 7"/>
            <p:cNvSpPr/>
            <p:nvPr/>
          </p:nvSpPr>
          <p:spPr>
            <a:xfrm>
              <a:off x="4534215" y="2311103"/>
              <a:ext cx="862381" cy="4571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9" name="Rectangle 8"/>
            <p:cNvSpPr/>
            <p:nvPr/>
          </p:nvSpPr>
          <p:spPr>
            <a:xfrm>
              <a:off x="5396596" y="2311103"/>
              <a:ext cx="862381" cy="45719"/>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grpSp>
      <p:pic>
        <p:nvPicPr>
          <p:cNvPr id="10" name="Picture 9" descr="loo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86" y="187889"/>
            <a:ext cx="484140" cy="149035"/>
          </a:xfrm>
          <a:prstGeom prst="rect">
            <a:avLst/>
          </a:prstGeom>
        </p:spPr>
      </p:pic>
    </p:spTree>
    <p:extLst>
      <p:ext uri="{BB962C8B-B14F-4D97-AF65-F5344CB8AC3E}">
        <p14:creationId xmlns:p14="http://schemas.microsoft.com/office/powerpoint/2010/main" val="4288412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4</a:t>
            </a:fld>
            <a:endParaRPr lang="en-US">
              <a:solidFill>
                <a:prstClr val="black"/>
              </a:solidFill>
              <a:ea typeface="ＭＳ Ｐゴシック" charset="0"/>
              <a:cs typeface="ＭＳ Ｐゴシック" charset="0"/>
            </a:endParaRPr>
          </a:p>
        </p:txBody>
      </p:sp>
      <p:sp>
        <p:nvSpPr>
          <p:cNvPr id="3" name="Content Placeholder 1"/>
          <p:cNvSpPr txBox="1">
            <a:spLocks/>
          </p:cNvSpPr>
          <p:nvPr/>
        </p:nvSpPr>
        <p:spPr>
          <a:xfrm>
            <a:off x="838200" y="1486519"/>
            <a:ext cx="10585174" cy="4555056"/>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128"/>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128"/>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200" dirty="0"/>
              <a:t>Companies (and the AREA) can’t fund all the research they (members) need</a:t>
            </a:r>
          </a:p>
          <a:p>
            <a:pPr lvl="1"/>
            <a:r>
              <a:rPr lang="en-US" sz="2800" dirty="0"/>
              <a:t>Their needs/gaps do not currently influence researcher choices</a:t>
            </a:r>
          </a:p>
          <a:p>
            <a:r>
              <a:rPr lang="en-US" sz="3200" dirty="0"/>
              <a:t>Many researchers seek to address enterprise AR challenges but most (all?) lack specific guidance from customers encountering challenges to real world adoption</a:t>
            </a:r>
          </a:p>
          <a:p>
            <a:pPr defTabSz="609585"/>
            <a:r>
              <a:rPr lang="en-US" sz="3200" dirty="0"/>
              <a:t>There is not an objectively compiled, curated description of current customer and ecosystem needs (gap analysis) that </a:t>
            </a:r>
            <a:r>
              <a:rPr lang="en-US" sz="3200" i="1" dirty="0"/>
              <a:t>could be addressed through research</a:t>
            </a:r>
            <a:endParaRPr lang="en-US" sz="3200" dirty="0">
              <a:solidFill>
                <a:prstClr val="black"/>
              </a:solidFill>
            </a:endParaRPr>
          </a:p>
        </p:txBody>
      </p:sp>
      <p:sp>
        <p:nvSpPr>
          <p:cNvPr id="4" name="TextBox 3"/>
          <p:cNvSpPr txBox="1"/>
          <p:nvPr/>
        </p:nvSpPr>
        <p:spPr>
          <a:xfrm>
            <a:off x="463826" y="260907"/>
            <a:ext cx="11257139" cy="830997"/>
          </a:xfrm>
          <a:prstGeom prst="rect">
            <a:avLst/>
          </a:prstGeom>
          <a:noFill/>
        </p:spPr>
        <p:txBody>
          <a:bodyPr wrap="square" rtlCol="0">
            <a:spAutoFit/>
          </a:bodyPr>
          <a:lstStyle/>
          <a:p>
            <a:pPr algn="r" defTabSz="609585"/>
            <a:r>
              <a:rPr lang="en-GB" sz="4800" b="1" spc="-200" dirty="0">
                <a:solidFill>
                  <a:srgbClr val="196674"/>
                </a:solidFill>
                <a:cs typeface="Cambria"/>
              </a:rPr>
              <a:t>Problems this Research Would Address</a:t>
            </a:r>
            <a:endParaRPr lang="en-US" sz="4267" b="1" spc="-200" dirty="0">
              <a:solidFill>
                <a:srgbClr val="196674"/>
              </a:solidFill>
              <a:cs typeface="Cambria"/>
            </a:endParaRPr>
          </a:p>
        </p:txBody>
      </p:sp>
      <p:grpSp>
        <p:nvGrpSpPr>
          <p:cNvPr id="5" name="Group 4"/>
          <p:cNvGrpSpPr/>
          <p:nvPr/>
        </p:nvGrpSpPr>
        <p:grpSpPr>
          <a:xfrm>
            <a:off x="7084494" y="1201989"/>
            <a:ext cx="4599365" cy="60959"/>
            <a:chOff x="2809453" y="2311103"/>
            <a:chExt cx="3449524" cy="45719"/>
          </a:xfrm>
        </p:grpSpPr>
        <p:sp>
          <p:nvSpPr>
            <p:cNvPr id="6" name="Rectangle 5"/>
            <p:cNvSpPr/>
            <p:nvPr/>
          </p:nvSpPr>
          <p:spPr>
            <a:xfrm>
              <a:off x="2809453" y="2311103"/>
              <a:ext cx="862381" cy="4571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7" name="Rectangle 6"/>
            <p:cNvSpPr/>
            <p:nvPr/>
          </p:nvSpPr>
          <p:spPr>
            <a:xfrm>
              <a:off x="3671834" y="2311103"/>
              <a:ext cx="862381" cy="45719"/>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8" name="Rectangle 7"/>
            <p:cNvSpPr/>
            <p:nvPr/>
          </p:nvSpPr>
          <p:spPr>
            <a:xfrm>
              <a:off x="4534215" y="2311103"/>
              <a:ext cx="862381" cy="4571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9" name="Rectangle 8"/>
            <p:cNvSpPr/>
            <p:nvPr/>
          </p:nvSpPr>
          <p:spPr>
            <a:xfrm>
              <a:off x="5396596" y="2311103"/>
              <a:ext cx="862381" cy="45719"/>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grpSp>
      <p:pic>
        <p:nvPicPr>
          <p:cNvPr id="10" name="Picture 9" descr="loo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86" y="187889"/>
            <a:ext cx="484140" cy="149035"/>
          </a:xfrm>
          <a:prstGeom prst="rect">
            <a:avLst/>
          </a:prstGeom>
        </p:spPr>
      </p:pic>
    </p:spTree>
    <p:extLst>
      <p:ext uri="{BB962C8B-B14F-4D97-AF65-F5344CB8AC3E}">
        <p14:creationId xmlns:p14="http://schemas.microsoft.com/office/powerpoint/2010/main" val="2828521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5</a:t>
            </a:fld>
            <a:endParaRPr lang="en-US">
              <a:solidFill>
                <a:prstClr val="black"/>
              </a:solidFill>
              <a:ea typeface="ＭＳ Ｐゴシック" charset="0"/>
              <a:cs typeface="ＭＳ Ｐゴシック" charset="0"/>
            </a:endParaRPr>
          </a:p>
        </p:txBody>
      </p:sp>
      <p:sp>
        <p:nvSpPr>
          <p:cNvPr id="3" name="Content Placeholder 1"/>
          <p:cNvSpPr txBox="1">
            <a:spLocks/>
          </p:cNvSpPr>
          <p:nvPr/>
        </p:nvSpPr>
        <p:spPr>
          <a:xfrm>
            <a:off x="838200" y="1636144"/>
            <a:ext cx="10585174" cy="4555056"/>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128"/>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128"/>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What are the major enterprise AR customer and provider needs and gaps today that could receive higher attention from researchers?</a:t>
            </a:r>
          </a:p>
          <a:p>
            <a:r>
              <a:rPr lang="en-US" dirty="0"/>
              <a:t>What are the principles and practices that funding organizations can encourage among those preparing research proposals and grant applications, and research teams can adopt to ensure that their projects have strong support and the results are highly relevant to large enterprises seeking to deploy AR?</a:t>
            </a:r>
          </a:p>
          <a:p>
            <a:r>
              <a:rPr lang="en-CA" dirty="0"/>
              <a:t>What is the vision and a recommended roadmap for AR research, and what are the overarching themes for AR research that will have the greatest potential for driving adoption in large enterprise?</a:t>
            </a:r>
            <a:endParaRPr lang="en-US" dirty="0"/>
          </a:p>
          <a:p>
            <a:pPr lvl="0"/>
            <a:endParaRPr lang="en-US" sz="2400" dirty="0"/>
          </a:p>
          <a:p>
            <a:pPr lvl="0"/>
            <a:endParaRPr lang="en-US" sz="2400" dirty="0"/>
          </a:p>
        </p:txBody>
      </p:sp>
      <p:sp>
        <p:nvSpPr>
          <p:cNvPr id="4" name="TextBox 3"/>
          <p:cNvSpPr txBox="1"/>
          <p:nvPr/>
        </p:nvSpPr>
        <p:spPr>
          <a:xfrm>
            <a:off x="463826" y="260907"/>
            <a:ext cx="11257139" cy="830997"/>
          </a:xfrm>
          <a:prstGeom prst="rect">
            <a:avLst/>
          </a:prstGeom>
          <a:noFill/>
        </p:spPr>
        <p:txBody>
          <a:bodyPr wrap="square" rtlCol="0">
            <a:spAutoFit/>
          </a:bodyPr>
          <a:lstStyle/>
          <a:p>
            <a:pPr algn="r" defTabSz="609585"/>
            <a:r>
              <a:rPr lang="en-GB" sz="4800" b="1" spc="-200" dirty="0">
                <a:solidFill>
                  <a:srgbClr val="196674"/>
                </a:solidFill>
                <a:cs typeface="Cambria"/>
              </a:rPr>
              <a:t>Possible Questions the Research Would Answer</a:t>
            </a:r>
            <a:endParaRPr lang="en-US" sz="4267" b="1" spc="-200" dirty="0">
              <a:solidFill>
                <a:srgbClr val="196674"/>
              </a:solidFill>
              <a:cs typeface="Cambria"/>
            </a:endParaRPr>
          </a:p>
        </p:txBody>
      </p:sp>
      <p:grpSp>
        <p:nvGrpSpPr>
          <p:cNvPr id="5" name="Group 4"/>
          <p:cNvGrpSpPr/>
          <p:nvPr/>
        </p:nvGrpSpPr>
        <p:grpSpPr>
          <a:xfrm>
            <a:off x="7084494" y="1201989"/>
            <a:ext cx="4599365" cy="60959"/>
            <a:chOff x="2809453" y="2311103"/>
            <a:chExt cx="3449524" cy="45719"/>
          </a:xfrm>
        </p:grpSpPr>
        <p:sp>
          <p:nvSpPr>
            <p:cNvPr id="6" name="Rectangle 5"/>
            <p:cNvSpPr/>
            <p:nvPr/>
          </p:nvSpPr>
          <p:spPr>
            <a:xfrm>
              <a:off x="2809453" y="2311103"/>
              <a:ext cx="862381" cy="4571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7" name="Rectangle 6"/>
            <p:cNvSpPr/>
            <p:nvPr/>
          </p:nvSpPr>
          <p:spPr>
            <a:xfrm>
              <a:off x="3671834" y="2311103"/>
              <a:ext cx="862381" cy="45719"/>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8" name="Rectangle 7"/>
            <p:cNvSpPr/>
            <p:nvPr/>
          </p:nvSpPr>
          <p:spPr>
            <a:xfrm>
              <a:off x="4534215" y="2311103"/>
              <a:ext cx="862381" cy="4571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9" name="Rectangle 8"/>
            <p:cNvSpPr/>
            <p:nvPr/>
          </p:nvSpPr>
          <p:spPr>
            <a:xfrm>
              <a:off x="5396596" y="2311103"/>
              <a:ext cx="862381" cy="45719"/>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grpSp>
      <p:pic>
        <p:nvPicPr>
          <p:cNvPr id="10" name="Picture 9" descr="loo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86" y="187889"/>
            <a:ext cx="484140" cy="149035"/>
          </a:xfrm>
          <a:prstGeom prst="rect">
            <a:avLst/>
          </a:prstGeom>
        </p:spPr>
      </p:pic>
    </p:spTree>
    <p:extLst>
      <p:ext uri="{BB962C8B-B14F-4D97-AF65-F5344CB8AC3E}">
        <p14:creationId xmlns:p14="http://schemas.microsoft.com/office/powerpoint/2010/main" val="727333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6</a:t>
            </a:fld>
            <a:endParaRPr lang="en-US">
              <a:solidFill>
                <a:prstClr val="black"/>
              </a:solidFill>
              <a:ea typeface="ＭＳ Ｐゴシック" charset="0"/>
              <a:cs typeface="ＭＳ Ｐゴシック" charset="0"/>
            </a:endParaRPr>
          </a:p>
        </p:txBody>
      </p:sp>
      <p:sp>
        <p:nvSpPr>
          <p:cNvPr id="3" name="Content Placeholder 1"/>
          <p:cNvSpPr txBox="1">
            <a:spLocks/>
          </p:cNvSpPr>
          <p:nvPr/>
        </p:nvSpPr>
        <p:spPr>
          <a:xfrm>
            <a:off x="838200" y="1583136"/>
            <a:ext cx="10660380" cy="4555056"/>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128"/>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128"/>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i="1" dirty="0">
                <a:solidFill>
                  <a:srgbClr val="FF0000"/>
                </a:solidFill>
              </a:rPr>
              <a:t>Researchers/research designers and those writing grants for funding</a:t>
            </a:r>
            <a:r>
              <a:rPr lang="en-US" dirty="0">
                <a:solidFill>
                  <a:prstClr val="black"/>
                </a:solidFill>
              </a:rPr>
              <a:t> would</a:t>
            </a:r>
          </a:p>
          <a:p>
            <a:pPr lvl="1"/>
            <a:r>
              <a:rPr lang="en-US" dirty="0">
                <a:solidFill>
                  <a:prstClr val="black"/>
                </a:solidFill>
              </a:rPr>
              <a:t>Focus on the use case categories</a:t>
            </a:r>
          </a:p>
          <a:p>
            <a:pPr lvl="1"/>
            <a:r>
              <a:rPr lang="en-US" dirty="0">
                <a:solidFill>
                  <a:prstClr val="black"/>
                </a:solidFill>
              </a:rPr>
              <a:t>Develop/use widely recognized/accepted methodologies</a:t>
            </a:r>
          </a:p>
          <a:p>
            <a:pPr defTabSz="609585"/>
            <a:r>
              <a:rPr lang="en-US" i="1" dirty="0">
                <a:solidFill>
                  <a:srgbClr val="FF0000"/>
                </a:solidFill>
              </a:rPr>
              <a:t>Organizations funding research</a:t>
            </a:r>
            <a:r>
              <a:rPr lang="en-US" dirty="0">
                <a:solidFill>
                  <a:prstClr val="black"/>
                </a:solidFill>
              </a:rPr>
              <a:t> would be able to</a:t>
            </a:r>
          </a:p>
          <a:p>
            <a:pPr lvl="1" defTabSz="609585"/>
            <a:r>
              <a:rPr lang="en-US" dirty="0">
                <a:solidFill>
                  <a:prstClr val="black"/>
                </a:solidFill>
              </a:rPr>
              <a:t>Call for proposals focusing on a variety of well-defined goals</a:t>
            </a:r>
          </a:p>
          <a:p>
            <a:pPr lvl="1" defTabSz="609585"/>
            <a:r>
              <a:rPr lang="en-US" dirty="0">
                <a:solidFill>
                  <a:prstClr val="black"/>
                </a:solidFill>
              </a:rPr>
              <a:t>Evaluate research methodologies objectively</a:t>
            </a:r>
          </a:p>
          <a:p>
            <a:pPr lvl="1" defTabSz="609585"/>
            <a:r>
              <a:rPr lang="en-US" dirty="0">
                <a:solidFill>
                  <a:prstClr val="black"/>
                </a:solidFill>
              </a:rPr>
              <a:t>Support projects and multi-project research focusing on gaps and needs</a:t>
            </a:r>
          </a:p>
          <a:p>
            <a:pPr defTabSz="609585"/>
            <a:r>
              <a:rPr lang="en-US" i="1" dirty="0">
                <a:solidFill>
                  <a:srgbClr val="FF0000"/>
                </a:solidFill>
              </a:rPr>
              <a:t>Enterprise AR customers and technology providers</a:t>
            </a:r>
            <a:r>
              <a:rPr lang="en-US" dirty="0">
                <a:solidFill>
                  <a:prstClr val="black"/>
                </a:solidFill>
              </a:rPr>
              <a:t> would be able to more effectively transfer technologies from research to commercially-viable solutions</a:t>
            </a:r>
          </a:p>
        </p:txBody>
      </p:sp>
      <p:sp>
        <p:nvSpPr>
          <p:cNvPr id="4" name="TextBox 3"/>
          <p:cNvSpPr txBox="1"/>
          <p:nvPr/>
        </p:nvSpPr>
        <p:spPr>
          <a:xfrm>
            <a:off x="554182" y="380175"/>
            <a:ext cx="11166783" cy="830997"/>
          </a:xfrm>
          <a:prstGeom prst="rect">
            <a:avLst/>
          </a:prstGeom>
          <a:noFill/>
        </p:spPr>
        <p:txBody>
          <a:bodyPr wrap="square" rtlCol="0">
            <a:spAutoFit/>
          </a:bodyPr>
          <a:lstStyle/>
          <a:p>
            <a:pPr algn="r" defTabSz="609585"/>
            <a:r>
              <a:rPr lang="en-GB" sz="4800" b="1" spc="-200" dirty="0">
                <a:solidFill>
                  <a:srgbClr val="196674"/>
                </a:solidFill>
                <a:cs typeface="Cambria"/>
              </a:rPr>
              <a:t>Whose Problems Would this Project Address?</a:t>
            </a:r>
            <a:endParaRPr lang="en-US" sz="4267" b="1" spc="-200" dirty="0">
              <a:solidFill>
                <a:srgbClr val="196674"/>
              </a:solidFill>
              <a:cs typeface="Cambria"/>
            </a:endParaRPr>
          </a:p>
        </p:txBody>
      </p:sp>
      <p:grpSp>
        <p:nvGrpSpPr>
          <p:cNvPr id="5" name="Group 4"/>
          <p:cNvGrpSpPr/>
          <p:nvPr/>
        </p:nvGrpSpPr>
        <p:grpSpPr>
          <a:xfrm>
            <a:off x="7084494" y="1201989"/>
            <a:ext cx="4599365" cy="60959"/>
            <a:chOff x="2809453" y="2311103"/>
            <a:chExt cx="3449524" cy="45719"/>
          </a:xfrm>
        </p:grpSpPr>
        <p:sp>
          <p:nvSpPr>
            <p:cNvPr id="6" name="Rectangle 5"/>
            <p:cNvSpPr/>
            <p:nvPr/>
          </p:nvSpPr>
          <p:spPr>
            <a:xfrm>
              <a:off x="2809453" y="2311103"/>
              <a:ext cx="862381" cy="4571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7" name="Rectangle 6"/>
            <p:cNvSpPr/>
            <p:nvPr/>
          </p:nvSpPr>
          <p:spPr>
            <a:xfrm>
              <a:off x="3671834" y="2311103"/>
              <a:ext cx="862381" cy="45719"/>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8" name="Rectangle 7"/>
            <p:cNvSpPr/>
            <p:nvPr/>
          </p:nvSpPr>
          <p:spPr>
            <a:xfrm>
              <a:off x="4534215" y="2311103"/>
              <a:ext cx="862381" cy="4571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9" name="Rectangle 8"/>
            <p:cNvSpPr/>
            <p:nvPr/>
          </p:nvSpPr>
          <p:spPr>
            <a:xfrm>
              <a:off x="5396596" y="2311103"/>
              <a:ext cx="862381" cy="45719"/>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grpSp>
      <p:pic>
        <p:nvPicPr>
          <p:cNvPr id="10" name="Picture 9" descr="loo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86" y="187889"/>
            <a:ext cx="484140" cy="149035"/>
          </a:xfrm>
          <a:prstGeom prst="rect">
            <a:avLst/>
          </a:prstGeom>
        </p:spPr>
      </p:pic>
    </p:spTree>
    <p:extLst>
      <p:ext uri="{BB962C8B-B14F-4D97-AF65-F5344CB8AC3E}">
        <p14:creationId xmlns:p14="http://schemas.microsoft.com/office/powerpoint/2010/main" val="825299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7</a:t>
            </a:fld>
            <a:endParaRPr lang="en-US">
              <a:solidFill>
                <a:prstClr val="black"/>
              </a:solidFill>
              <a:ea typeface="ＭＳ Ｐゴシック" charset="0"/>
              <a:cs typeface="ＭＳ Ｐゴシック" charset="0"/>
            </a:endParaRPr>
          </a:p>
        </p:txBody>
      </p:sp>
      <p:sp>
        <p:nvSpPr>
          <p:cNvPr id="3" name="TextBox 2"/>
          <p:cNvSpPr txBox="1"/>
          <p:nvPr/>
        </p:nvSpPr>
        <p:spPr>
          <a:xfrm>
            <a:off x="1085097" y="1521730"/>
            <a:ext cx="10481024" cy="4832092"/>
          </a:xfrm>
          <a:prstGeom prst="rect">
            <a:avLst/>
          </a:prstGeom>
          <a:noFill/>
        </p:spPr>
        <p:txBody>
          <a:bodyPr wrap="square" rtlCol="0">
            <a:spAutoFit/>
          </a:bodyPr>
          <a:lstStyle/>
          <a:p>
            <a:pPr marL="457200" indent="-457200">
              <a:buFont typeface="+mj-lt"/>
              <a:buAutoNum type="arabicPeriod"/>
            </a:pPr>
            <a:r>
              <a:rPr lang="en-US" sz="2800" dirty="0">
                <a:solidFill>
                  <a:prstClr val="black"/>
                </a:solidFill>
              </a:rPr>
              <a:t>Literature review and analysis</a:t>
            </a:r>
          </a:p>
          <a:p>
            <a:pPr marL="971550" lvl="1" indent="-514350">
              <a:buFont typeface="+mj-lt"/>
              <a:buAutoNum type="alphaLcPeriod"/>
            </a:pPr>
            <a:r>
              <a:rPr lang="en-US" sz="2800" dirty="0">
                <a:solidFill>
                  <a:prstClr val="black"/>
                </a:solidFill>
              </a:rPr>
              <a:t>State of the art - current knowledge </a:t>
            </a:r>
          </a:p>
          <a:p>
            <a:pPr marL="971550" lvl="1" indent="-514350">
              <a:buFont typeface="+mj-lt"/>
              <a:buAutoNum type="alphaLcPeriod"/>
            </a:pPr>
            <a:r>
              <a:rPr lang="en-US" sz="2800" dirty="0">
                <a:solidFill>
                  <a:prstClr val="black"/>
                </a:solidFill>
              </a:rPr>
              <a:t>Gaps in knowledge</a:t>
            </a:r>
          </a:p>
          <a:p>
            <a:pPr marL="457200" indent="-457200">
              <a:buFont typeface="+mj-lt"/>
              <a:buAutoNum type="arabicPeriod"/>
            </a:pPr>
            <a:r>
              <a:rPr lang="en-US" sz="2800" dirty="0">
                <a:solidFill>
                  <a:prstClr val="black"/>
                </a:solidFill>
              </a:rPr>
              <a:t>AREA committee and members’ needs</a:t>
            </a:r>
          </a:p>
          <a:p>
            <a:pPr marL="971550" lvl="1" indent="-514350">
              <a:buFont typeface="+mj-lt"/>
              <a:buAutoNum type="alphaLcPeriod"/>
            </a:pPr>
            <a:r>
              <a:rPr lang="en-US" sz="2800" dirty="0">
                <a:solidFill>
                  <a:prstClr val="black"/>
                </a:solidFill>
              </a:rPr>
              <a:t>Interviews and surveys</a:t>
            </a:r>
          </a:p>
          <a:p>
            <a:pPr marL="971550" lvl="1" indent="-514350">
              <a:buFont typeface="+mj-lt"/>
              <a:buAutoNum type="alphaLcPeriod"/>
            </a:pPr>
            <a:r>
              <a:rPr lang="en-US" sz="2800" dirty="0">
                <a:solidFill>
                  <a:prstClr val="black"/>
                </a:solidFill>
              </a:rPr>
              <a:t>Compile topics submitted for AREA-directed projects</a:t>
            </a:r>
          </a:p>
          <a:p>
            <a:pPr marL="514350" indent="-514350">
              <a:buFont typeface="+mj-lt"/>
              <a:buAutoNum type="arabicPeriod" startAt="3"/>
            </a:pPr>
            <a:r>
              <a:rPr lang="en-US" sz="2800" dirty="0">
                <a:solidFill>
                  <a:prstClr val="black"/>
                </a:solidFill>
              </a:rPr>
              <a:t>Conference and event presentations</a:t>
            </a:r>
          </a:p>
          <a:p>
            <a:pPr marL="971550" lvl="1" indent="-514350">
              <a:buFont typeface="+mj-lt"/>
              <a:buAutoNum type="alphaLcPeriod"/>
            </a:pPr>
            <a:r>
              <a:rPr lang="en-US" sz="2800" dirty="0">
                <a:solidFill>
                  <a:prstClr val="black"/>
                </a:solidFill>
              </a:rPr>
              <a:t>Extract themes </a:t>
            </a:r>
          </a:p>
          <a:p>
            <a:pPr marL="971550" lvl="1" indent="-514350">
              <a:buFont typeface="+mj-lt"/>
              <a:buAutoNum type="alphaLcPeriod"/>
            </a:pPr>
            <a:r>
              <a:rPr lang="en-US" sz="2800" dirty="0">
                <a:solidFill>
                  <a:prstClr val="black"/>
                </a:solidFill>
              </a:rPr>
              <a:t>Compile trends</a:t>
            </a:r>
          </a:p>
          <a:p>
            <a:pPr marL="514350" indent="-514350">
              <a:buFont typeface="+mj-lt"/>
              <a:buAutoNum type="arabicPeriod" startAt="3"/>
            </a:pPr>
            <a:r>
              <a:rPr lang="en-US" sz="2800" dirty="0">
                <a:solidFill>
                  <a:prstClr val="black"/>
                </a:solidFill>
              </a:rPr>
              <a:t>Prepare a gap analysis and set of recommendations for future research themes/topics</a:t>
            </a:r>
          </a:p>
        </p:txBody>
      </p:sp>
      <p:sp>
        <p:nvSpPr>
          <p:cNvPr id="5" name="TextBox 4"/>
          <p:cNvSpPr txBox="1"/>
          <p:nvPr/>
        </p:nvSpPr>
        <p:spPr>
          <a:xfrm>
            <a:off x="2332383" y="380175"/>
            <a:ext cx="9388582" cy="830997"/>
          </a:xfrm>
          <a:prstGeom prst="rect">
            <a:avLst/>
          </a:prstGeom>
          <a:noFill/>
        </p:spPr>
        <p:txBody>
          <a:bodyPr wrap="square" rtlCol="0">
            <a:spAutoFit/>
          </a:bodyPr>
          <a:lstStyle/>
          <a:p>
            <a:pPr algn="r" defTabSz="609585"/>
            <a:r>
              <a:rPr lang="en-GB" sz="4800" b="1" spc="-200" dirty="0">
                <a:solidFill>
                  <a:srgbClr val="196674"/>
                </a:solidFill>
                <a:cs typeface="Cambria"/>
              </a:rPr>
              <a:t>How would this research be conducted? </a:t>
            </a:r>
            <a:endParaRPr lang="en-US" sz="4267" b="1" spc="-200" dirty="0">
              <a:solidFill>
                <a:srgbClr val="196674"/>
              </a:solidFill>
              <a:cs typeface="Cambria"/>
            </a:endParaRPr>
          </a:p>
        </p:txBody>
      </p:sp>
      <p:grpSp>
        <p:nvGrpSpPr>
          <p:cNvPr id="6" name="Group 5"/>
          <p:cNvGrpSpPr/>
          <p:nvPr/>
        </p:nvGrpSpPr>
        <p:grpSpPr>
          <a:xfrm>
            <a:off x="7084494" y="1201989"/>
            <a:ext cx="4599365" cy="60959"/>
            <a:chOff x="2809453" y="2311103"/>
            <a:chExt cx="3449524" cy="45719"/>
          </a:xfrm>
        </p:grpSpPr>
        <p:sp>
          <p:nvSpPr>
            <p:cNvPr id="7" name="Rectangle 6"/>
            <p:cNvSpPr/>
            <p:nvPr/>
          </p:nvSpPr>
          <p:spPr>
            <a:xfrm>
              <a:off x="2809453" y="2311103"/>
              <a:ext cx="862381" cy="4571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8" name="Rectangle 7"/>
            <p:cNvSpPr/>
            <p:nvPr/>
          </p:nvSpPr>
          <p:spPr>
            <a:xfrm>
              <a:off x="3671834" y="2311103"/>
              <a:ext cx="862381" cy="45719"/>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9" name="Rectangle 8"/>
            <p:cNvSpPr/>
            <p:nvPr/>
          </p:nvSpPr>
          <p:spPr>
            <a:xfrm>
              <a:off x="4534215" y="2311103"/>
              <a:ext cx="862381" cy="4571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10" name="Rectangle 9"/>
            <p:cNvSpPr/>
            <p:nvPr/>
          </p:nvSpPr>
          <p:spPr>
            <a:xfrm>
              <a:off x="5396596" y="2311103"/>
              <a:ext cx="862381" cy="45719"/>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grpSp>
      <p:pic>
        <p:nvPicPr>
          <p:cNvPr id="11" name="Picture 10" descr="loo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86" y="187889"/>
            <a:ext cx="484140" cy="149035"/>
          </a:xfrm>
          <a:prstGeom prst="rect">
            <a:avLst/>
          </a:prstGeom>
        </p:spPr>
      </p:pic>
    </p:spTree>
    <p:extLst>
      <p:ext uri="{BB962C8B-B14F-4D97-AF65-F5344CB8AC3E}">
        <p14:creationId xmlns:p14="http://schemas.microsoft.com/office/powerpoint/2010/main" val="811111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8</a:t>
            </a:fld>
            <a:endParaRPr lang="en-US">
              <a:solidFill>
                <a:prstClr val="black"/>
              </a:solidFill>
              <a:ea typeface="ＭＳ Ｐゴシック" charset="0"/>
              <a:cs typeface="ＭＳ Ｐゴシック" charset="0"/>
            </a:endParaRPr>
          </a:p>
        </p:txBody>
      </p:sp>
      <p:sp>
        <p:nvSpPr>
          <p:cNvPr id="3" name="TextBox 2"/>
          <p:cNvSpPr txBox="1"/>
          <p:nvPr/>
        </p:nvSpPr>
        <p:spPr>
          <a:xfrm>
            <a:off x="581290" y="1524518"/>
            <a:ext cx="11333023" cy="4832092"/>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prstClr val="black"/>
                </a:solidFill>
              </a:rPr>
              <a:t>Web site </a:t>
            </a:r>
            <a:r>
              <a:rPr lang="en-CA" sz="2800" dirty="0"/>
              <a:t>on </a:t>
            </a:r>
            <a:r>
              <a:rPr lang="en-CA" sz="2800" dirty="0" err="1"/>
              <a:t>theAREA.org</a:t>
            </a:r>
            <a:r>
              <a:rPr lang="en-CA" sz="2800" dirty="0"/>
              <a:t> domain </a:t>
            </a:r>
            <a:r>
              <a:rPr lang="en-CA" sz="2600" dirty="0"/>
              <a:t>(e.g., </a:t>
            </a:r>
            <a:r>
              <a:rPr lang="en-CA" sz="2600" u="sng" dirty="0">
                <a:hlinkClick r:id="rId2"/>
              </a:rPr>
              <a:t>http://researchagenda.theAREA.org</a:t>
            </a:r>
            <a:r>
              <a:rPr lang="en-CA" sz="2600" dirty="0"/>
              <a:t>)</a:t>
            </a:r>
            <a:r>
              <a:rPr lang="en-US" sz="2600" dirty="0">
                <a:solidFill>
                  <a:prstClr val="black"/>
                </a:solidFill>
              </a:rPr>
              <a:t> </a:t>
            </a:r>
          </a:p>
          <a:p>
            <a:pPr marL="914400" lvl="1" indent="-457200">
              <a:buFont typeface="Arial" panose="020B0604020202020204" pitchFamily="34" charset="0"/>
              <a:buChar char="•"/>
            </a:pPr>
            <a:r>
              <a:rPr lang="en-US" sz="2800" dirty="0">
                <a:solidFill>
                  <a:prstClr val="black"/>
                </a:solidFill>
              </a:rPr>
              <a:t>Set of themes/threads and topics on which future research could significantly contribute to the advancement of the field of enterprise AR</a:t>
            </a:r>
          </a:p>
          <a:p>
            <a:pPr marL="914400" lvl="1" indent="-457200">
              <a:buFont typeface="Arial" panose="020B0604020202020204" pitchFamily="34" charset="0"/>
              <a:buChar char="•"/>
            </a:pPr>
            <a:r>
              <a:rPr lang="en-US" sz="2800" dirty="0">
                <a:solidFill>
                  <a:prstClr val="black"/>
                </a:solidFill>
              </a:rPr>
              <a:t>Resources</a:t>
            </a:r>
          </a:p>
          <a:p>
            <a:pPr marL="1371600" lvl="2" indent="-457200">
              <a:buFont typeface="Arial" panose="020B0604020202020204" pitchFamily="34" charset="0"/>
              <a:buChar char="•"/>
            </a:pPr>
            <a:r>
              <a:rPr lang="en-US" sz="2800" dirty="0">
                <a:solidFill>
                  <a:prstClr val="black"/>
                </a:solidFill>
              </a:rPr>
              <a:t>Results of literature reviews, guidelines and heuristics, </a:t>
            </a:r>
          </a:p>
          <a:p>
            <a:pPr marL="1371600" lvl="2" indent="-457200">
              <a:buFont typeface="Arial" panose="020B0604020202020204" pitchFamily="34" charset="0"/>
              <a:buChar char="•"/>
            </a:pPr>
            <a:r>
              <a:rPr lang="en-US" sz="2800" dirty="0">
                <a:solidFill>
                  <a:prstClr val="black"/>
                </a:solidFill>
              </a:rPr>
              <a:t>categories of use cases</a:t>
            </a:r>
          </a:p>
          <a:p>
            <a:pPr marL="1371600" lvl="2" indent="-457200">
              <a:buFont typeface="Arial" panose="020B0604020202020204" pitchFamily="34" charset="0"/>
              <a:buChar char="•"/>
            </a:pPr>
            <a:r>
              <a:rPr lang="en-US" sz="2800" dirty="0">
                <a:solidFill>
                  <a:prstClr val="black"/>
                </a:solidFill>
              </a:rPr>
              <a:t>Methodologies</a:t>
            </a:r>
          </a:p>
          <a:p>
            <a:pPr marL="1371600" lvl="2" indent="-457200">
              <a:buFont typeface="Arial" panose="020B0604020202020204" pitchFamily="34" charset="0"/>
              <a:buChar char="•"/>
            </a:pPr>
            <a:r>
              <a:rPr lang="en-US" sz="2800" dirty="0">
                <a:solidFill>
                  <a:prstClr val="black"/>
                </a:solidFill>
              </a:rPr>
              <a:t>Metrics on which researchers could focus for most rapid and impactful technology transfer</a:t>
            </a:r>
          </a:p>
          <a:p>
            <a:pPr marL="457200" indent="-457200">
              <a:buFont typeface="Arial" panose="020B0604020202020204" pitchFamily="34" charset="0"/>
              <a:buChar char="•"/>
            </a:pPr>
            <a:r>
              <a:rPr lang="en-US" sz="2800" dirty="0">
                <a:solidFill>
                  <a:prstClr val="black"/>
                </a:solidFill>
              </a:rPr>
              <a:t>A webinar</a:t>
            </a:r>
          </a:p>
        </p:txBody>
      </p:sp>
      <p:sp>
        <p:nvSpPr>
          <p:cNvPr id="5" name="TextBox 4"/>
          <p:cNvSpPr txBox="1"/>
          <p:nvPr/>
        </p:nvSpPr>
        <p:spPr>
          <a:xfrm>
            <a:off x="2332383" y="380175"/>
            <a:ext cx="9388582" cy="830997"/>
          </a:xfrm>
          <a:prstGeom prst="rect">
            <a:avLst/>
          </a:prstGeom>
          <a:noFill/>
        </p:spPr>
        <p:txBody>
          <a:bodyPr wrap="square" rtlCol="0">
            <a:spAutoFit/>
          </a:bodyPr>
          <a:lstStyle/>
          <a:p>
            <a:pPr algn="r" defTabSz="609585"/>
            <a:r>
              <a:rPr lang="en-GB" sz="4800" b="1" spc="-200" dirty="0">
                <a:solidFill>
                  <a:srgbClr val="196674"/>
                </a:solidFill>
                <a:cs typeface="Cambria"/>
              </a:rPr>
              <a:t>Deliverables of this Project</a:t>
            </a:r>
            <a:endParaRPr lang="en-US" sz="4267" b="1" spc="-200" dirty="0">
              <a:solidFill>
                <a:srgbClr val="196674"/>
              </a:solidFill>
              <a:cs typeface="Cambria"/>
            </a:endParaRPr>
          </a:p>
        </p:txBody>
      </p:sp>
      <p:grpSp>
        <p:nvGrpSpPr>
          <p:cNvPr id="6" name="Group 5"/>
          <p:cNvGrpSpPr/>
          <p:nvPr/>
        </p:nvGrpSpPr>
        <p:grpSpPr>
          <a:xfrm>
            <a:off x="7084494" y="1201989"/>
            <a:ext cx="4599365" cy="60959"/>
            <a:chOff x="2809453" y="2311103"/>
            <a:chExt cx="3449524" cy="45719"/>
          </a:xfrm>
        </p:grpSpPr>
        <p:sp>
          <p:nvSpPr>
            <p:cNvPr id="7" name="Rectangle 6"/>
            <p:cNvSpPr/>
            <p:nvPr/>
          </p:nvSpPr>
          <p:spPr>
            <a:xfrm>
              <a:off x="2809453" y="2311103"/>
              <a:ext cx="862381" cy="4571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8" name="Rectangle 7"/>
            <p:cNvSpPr/>
            <p:nvPr/>
          </p:nvSpPr>
          <p:spPr>
            <a:xfrm>
              <a:off x="3671834" y="2311103"/>
              <a:ext cx="862381" cy="45719"/>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9" name="Rectangle 8"/>
            <p:cNvSpPr/>
            <p:nvPr/>
          </p:nvSpPr>
          <p:spPr>
            <a:xfrm>
              <a:off x="4534215" y="2311103"/>
              <a:ext cx="862381" cy="4571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10" name="Rectangle 9"/>
            <p:cNvSpPr/>
            <p:nvPr/>
          </p:nvSpPr>
          <p:spPr>
            <a:xfrm>
              <a:off x="5396596" y="2311103"/>
              <a:ext cx="862381" cy="45719"/>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grpSp>
      <p:pic>
        <p:nvPicPr>
          <p:cNvPr id="11" name="Picture 10" descr="loo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986" y="187889"/>
            <a:ext cx="484140" cy="149035"/>
          </a:xfrm>
          <a:prstGeom prst="rect">
            <a:avLst/>
          </a:prstGeom>
        </p:spPr>
      </p:pic>
    </p:spTree>
    <p:extLst>
      <p:ext uri="{BB962C8B-B14F-4D97-AF65-F5344CB8AC3E}">
        <p14:creationId xmlns:p14="http://schemas.microsoft.com/office/powerpoint/2010/main" val="928526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9</a:t>
            </a:fld>
            <a:endParaRPr lang="en-US">
              <a:solidFill>
                <a:prstClr val="black"/>
              </a:solidFill>
              <a:ea typeface="ＭＳ Ｐゴシック" charset="0"/>
              <a:cs typeface="ＭＳ Ｐゴシック" charset="0"/>
            </a:endParaRPr>
          </a:p>
        </p:txBody>
      </p:sp>
      <p:sp>
        <p:nvSpPr>
          <p:cNvPr id="3" name="Content Placeholder 1"/>
          <p:cNvSpPr txBox="1">
            <a:spLocks/>
          </p:cNvSpPr>
          <p:nvPr/>
        </p:nvSpPr>
        <p:spPr>
          <a:xfrm>
            <a:off x="838200" y="1636144"/>
            <a:ext cx="10515600" cy="4555056"/>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128"/>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128"/>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defTabSz="609585"/>
            <a:r>
              <a:rPr lang="en-US" sz="3200" dirty="0"/>
              <a:t>Research efforts will more frequently focus on gaps and needs</a:t>
            </a:r>
          </a:p>
          <a:p>
            <a:pPr defTabSz="609585"/>
            <a:r>
              <a:rPr lang="en-US" sz="3200" dirty="0"/>
              <a:t>Research outcomes will have higher alignment with business objectives/metrics</a:t>
            </a:r>
          </a:p>
          <a:p>
            <a:pPr defTabSz="609585"/>
            <a:r>
              <a:rPr lang="en-US" sz="3200" dirty="0"/>
              <a:t>Enterprise AR customers and technology providers will be able to more effectively/quickly transfer technologies from research to commercially-viable solutions</a:t>
            </a:r>
          </a:p>
        </p:txBody>
      </p:sp>
      <p:sp>
        <p:nvSpPr>
          <p:cNvPr id="4" name="TextBox 3"/>
          <p:cNvSpPr txBox="1"/>
          <p:nvPr/>
        </p:nvSpPr>
        <p:spPr>
          <a:xfrm>
            <a:off x="3597861" y="260907"/>
            <a:ext cx="8123104" cy="830997"/>
          </a:xfrm>
          <a:prstGeom prst="rect">
            <a:avLst/>
          </a:prstGeom>
          <a:noFill/>
        </p:spPr>
        <p:txBody>
          <a:bodyPr wrap="square" rtlCol="0">
            <a:spAutoFit/>
          </a:bodyPr>
          <a:lstStyle/>
          <a:p>
            <a:pPr algn="r" defTabSz="609585"/>
            <a:r>
              <a:rPr lang="en-GB" sz="4800" b="1" spc="-200" dirty="0">
                <a:solidFill>
                  <a:srgbClr val="196674"/>
                </a:solidFill>
                <a:cs typeface="Cambria"/>
              </a:rPr>
              <a:t>Benefits to AREA Members</a:t>
            </a:r>
            <a:endParaRPr lang="en-US" sz="4267" b="1" spc="-200" dirty="0">
              <a:solidFill>
                <a:srgbClr val="196674"/>
              </a:solidFill>
              <a:cs typeface="Cambria"/>
            </a:endParaRPr>
          </a:p>
        </p:txBody>
      </p:sp>
      <p:grpSp>
        <p:nvGrpSpPr>
          <p:cNvPr id="5" name="Group 4"/>
          <p:cNvGrpSpPr/>
          <p:nvPr/>
        </p:nvGrpSpPr>
        <p:grpSpPr>
          <a:xfrm>
            <a:off x="7084494" y="1201989"/>
            <a:ext cx="4599365" cy="60959"/>
            <a:chOff x="2809453" y="2311103"/>
            <a:chExt cx="3449524" cy="45719"/>
          </a:xfrm>
        </p:grpSpPr>
        <p:sp>
          <p:nvSpPr>
            <p:cNvPr id="6" name="Rectangle 5"/>
            <p:cNvSpPr/>
            <p:nvPr/>
          </p:nvSpPr>
          <p:spPr>
            <a:xfrm>
              <a:off x="2809453" y="2311103"/>
              <a:ext cx="862381" cy="4571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7" name="Rectangle 6"/>
            <p:cNvSpPr/>
            <p:nvPr/>
          </p:nvSpPr>
          <p:spPr>
            <a:xfrm>
              <a:off x="3671834" y="2311103"/>
              <a:ext cx="862381" cy="45719"/>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8" name="Rectangle 7"/>
            <p:cNvSpPr/>
            <p:nvPr/>
          </p:nvSpPr>
          <p:spPr>
            <a:xfrm>
              <a:off x="4534215" y="2311103"/>
              <a:ext cx="862381" cy="4571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9" name="Rectangle 8"/>
            <p:cNvSpPr/>
            <p:nvPr/>
          </p:nvSpPr>
          <p:spPr>
            <a:xfrm>
              <a:off x="5396596" y="2311103"/>
              <a:ext cx="862381" cy="45719"/>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grpSp>
      <p:pic>
        <p:nvPicPr>
          <p:cNvPr id="10" name="Picture 9" descr="loo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86" y="187889"/>
            <a:ext cx="484140" cy="149035"/>
          </a:xfrm>
          <a:prstGeom prst="rect">
            <a:avLst/>
          </a:prstGeom>
        </p:spPr>
      </p:pic>
    </p:spTree>
    <p:extLst>
      <p:ext uri="{BB962C8B-B14F-4D97-AF65-F5344CB8AC3E}">
        <p14:creationId xmlns:p14="http://schemas.microsoft.com/office/powerpoint/2010/main" val="725973076"/>
      </p:ext>
    </p:extLst>
  </p:cSld>
  <p:clrMapOvr>
    <a:masterClrMapping/>
  </p:clrMapOvr>
</p:sld>
</file>

<file path=ppt/theme/theme1.xml><?xml version="1.0" encoding="utf-8"?>
<a:theme xmlns:a="http://schemas.openxmlformats.org/drawingml/2006/main" name="Area Brand 2016">
  <a:themeElements>
    <a:clrScheme name="Custom 3">
      <a:dk1>
        <a:sysClr val="windowText" lastClr="000000"/>
      </a:dk1>
      <a:lt1>
        <a:sysClr val="window" lastClr="FFFFFF"/>
      </a:lt1>
      <a:dk2>
        <a:srgbClr val="0A364A"/>
      </a:dk2>
      <a:lt2>
        <a:srgbClr val="E7E7E7"/>
      </a:lt2>
      <a:accent1>
        <a:srgbClr val="0A364A"/>
      </a:accent1>
      <a:accent2>
        <a:srgbClr val="196674"/>
      </a:accent2>
      <a:accent3>
        <a:srgbClr val="33A6B2"/>
      </a:accent3>
      <a:accent4>
        <a:srgbClr val="9AC836"/>
      </a:accent4>
      <a:accent5>
        <a:srgbClr val="D0E64B"/>
      </a:accent5>
      <a:accent6>
        <a:srgbClr val="99999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EA_Main_Template-May5" id="{6C4C7D82-0D76-3647-86C3-628C3EF9DD07}" vid="{A16B8657-7213-0648-A3D4-DB8E70DA5C3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64D4F92781AB4397104E2839FB0AF2" ma:contentTypeVersion="7" ma:contentTypeDescription="Create a new document." ma:contentTypeScope="" ma:versionID="a3f88b22a4663c9a4790a286dcbea2dc">
  <xsd:schema xmlns:xsd="http://www.w3.org/2001/XMLSchema" xmlns:xs="http://www.w3.org/2001/XMLSchema" xmlns:p="http://schemas.microsoft.com/office/2006/metadata/properties" xmlns:ns2="bc1821b7-a15d-4b65-be36-1e7ea07fcf9d" xmlns:ns3="5f099d92-ba84-4ece-afae-a864f832b265" targetNamespace="http://schemas.microsoft.com/office/2006/metadata/properties" ma:root="true" ma:fieldsID="4b8c5851ff28f62435b6c2f6f0b6f7c8" ns2:_="" ns3:_="">
    <xsd:import namespace="bc1821b7-a15d-4b65-be36-1e7ea07fcf9d"/>
    <xsd:import namespace="5f099d92-ba84-4ece-afae-a864f832b26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1821b7-a15d-4b65-be36-1e7ea07fcf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099d92-ba84-4ece-afae-a864f832b26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BC75936-6381-47C4-B67A-32DEBAFFE5C6}"/>
</file>

<file path=customXml/itemProps2.xml><?xml version="1.0" encoding="utf-8"?>
<ds:datastoreItem xmlns:ds="http://schemas.openxmlformats.org/officeDocument/2006/customXml" ds:itemID="{3FAD3F54-97DC-4266-8B1F-18DCA959FF68}"/>
</file>

<file path=customXml/itemProps3.xml><?xml version="1.0" encoding="utf-8"?>
<ds:datastoreItem xmlns:ds="http://schemas.openxmlformats.org/officeDocument/2006/customXml" ds:itemID="{2EEF4D10-7019-4009-B423-91F080DFE293}"/>
</file>

<file path=docProps/app.xml><?xml version="1.0" encoding="utf-8"?>
<Properties xmlns="http://schemas.openxmlformats.org/officeDocument/2006/extended-properties" xmlns:vt="http://schemas.openxmlformats.org/officeDocument/2006/docPropsVTypes">
  <TotalTime>951</TotalTime>
  <Words>699</Words>
  <Application>Microsoft Macintosh PowerPoint</Application>
  <PresentationFormat>Widescreen</PresentationFormat>
  <Paragraphs>66</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MS PGothic</vt:lpstr>
      <vt:lpstr>Arial</vt:lpstr>
      <vt:lpstr>Calibri</vt:lpstr>
      <vt:lpstr>Cambria</vt:lpstr>
      <vt:lpstr>Garamond</vt:lpstr>
      <vt:lpstr>Helvetica</vt:lpstr>
      <vt:lpstr>Wingdings</vt:lpstr>
      <vt:lpstr>Area Brand 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Perey</dc:creator>
  <cp:lastModifiedBy>Christine Perey</cp:lastModifiedBy>
  <cp:revision>24</cp:revision>
  <dcterms:created xsi:type="dcterms:W3CDTF">2018-01-02T15:48:53Z</dcterms:created>
  <dcterms:modified xsi:type="dcterms:W3CDTF">2020-07-01T11:55:45Z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0x0101007164D4F92781AB4397104E2839FB0AF2</vt:lpwstr>
  </property>
</Properties>
</file>