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87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43"/>
  </p:normalViewPr>
  <p:slideViewPr>
    <p:cSldViewPr snapToGrid="0" snapToObjects="1">
      <p:cViewPr varScale="1">
        <p:scale>
          <a:sx n="113" d="100"/>
          <a:sy n="113" d="100"/>
        </p:scale>
        <p:origin x="408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z="160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z="160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halfport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z="160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z="160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halfport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white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white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1907"/>
            <a:ext cx="10515600" cy="4555056"/>
          </a:xfrm>
          <a:prstGeom prst="rect">
            <a:avLst/>
          </a:prstGeom>
        </p:spPr>
        <p:txBody>
          <a:bodyPr/>
          <a:lstStyle>
            <a:lvl1pPr marL="304792" indent="-304792">
              <a:buClr>
                <a:srgbClr val="006699"/>
              </a:buClr>
              <a:buSzPct val="90000"/>
              <a:buFont typeface="Wingdings" charset="2"/>
              <a:buChar char="§"/>
              <a:defRPr>
                <a:latin typeface="Helvetica"/>
                <a:cs typeface="Helvetica"/>
              </a:defRPr>
            </a:lvl1pPr>
            <a:lvl2pPr marL="914377" indent="-304792">
              <a:buClr>
                <a:srgbClr val="006699"/>
              </a:buClr>
              <a:buSzPct val="90000"/>
              <a:buFont typeface="Wingdings" charset="2"/>
              <a:buChar char="§"/>
              <a:defRPr>
                <a:latin typeface="Helvetica"/>
                <a:cs typeface="Helvetica"/>
              </a:defRPr>
            </a:lvl2pPr>
            <a:lvl3pPr marL="1523962" indent="-304792">
              <a:buClr>
                <a:srgbClr val="006699"/>
              </a:buClr>
              <a:buSzPct val="90000"/>
              <a:buFont typeface="Wingdings" charset="2"/>
              <a:buChar char="§"/>
              <a:defRPr>
                <a:latin typeface="Helvetica"/>
                <a:cs typeface="Helvetica"/>
              </a:defRPr>
            </a:lvl3pPr>
            <a:lvl4pPr marL="2133547" indent="-304792">
              <a:buClr>
                <a:srgbClr val="006699"/>
              </a:buClr>
              <a:buSzPct val="90000"/>
              <a:buFont typeface="Wingdings" charset="2"/>
              <a:buChar char="§"/>
              <a:defRPr>
                <a:latin typeface="Helvetica"/>
                <a:cs typeface="Helvetica"/>
              </a:defRPr>
            </a:lvl4pPr>
            <a:lvl5pPr marL="2743131" indent="-304792">
              <a:buClr>
                <a:srgbClr val="006699"/>
              </a:buClr>
              <a:buSzPct val="90000"/>
              <a:buFont typeface="Wingdings" charset="2"/>
              <a:buChar char="§"/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defTabSz="609585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pPr defTabSz="609585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4A44F08-32FF-CD46-AC36-4CD0520A7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 descr="halfpage gre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" y="3444824"/>
            <a:ext cx="12192000" cy="3429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 descr="poly1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3165" y="0"/>
            <a:ext cx="6098835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1949" y="6356351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z="160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halfpor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z="160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z="160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halfport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z="160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z="160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halfport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smtClean="0">
                <a:solidFill>
                  <a:srgbClr val="999999"/>
                </a:solidFill>
                <a:latin typeface="Helvetica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765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ＭＳ Ｐゴシック" charset="-128"/>
          <a:cs typeface="ＭＳ Ｐゴシック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ＭＳ Ｐゴシック" charset="-128"/>
          <a:cs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ＭＳ Ｐゴシック" charset="-128"/>
          <a:cs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ＭＳ Ｐゴシック" charset="-128"/>
          <a:cs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ＭＳ Ｐゴシック" charset="-128"/>
          <a:cs typeface="ＭＳ Ｐゴシック" charset="0"/>
        </a:defRPr>
      </a:lvl5pPr>
      <a:lvl6pPr marL="60958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ＭＳ Ｐゴシック" charset="-128"/>
        </a:defRPr>
      </a:lvl6pPr>
      <a:lvl7pPr marL="121917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ＭＳ Ｐゴシック" charset="-128"/>
        </a:defRPr>
      </a:lvl7pPr>
      <a:lvl8pPr marL="18287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ＭＳ Ｐゴシック" charset="-128"/>
        </a:defRPr>
      </a:lvl8pPr>
      <a:lvl9pPr marL="243833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ＭＳ Ｐゴシック" charset="-128"/>
        </a:defRPr>
      </a:lvl9pPr>
    </p:titleStyle>
    <p:bodyStyle>
      <a:lvl1pPr marL="304792" indent="-304792" algn="l" rtl="0" eaLnBrk="1" fontAlgn="base" hangingPunct="1">
        <a:lnSpc>
          <a:spcPct val="90000"/>
        </a:lnSpc>
        <a:spcBef>
          <a:spcPts val="1333"/>
        </a:spcBef>
        <a:spcAft>
          <a:spcPct val="0"/>
        </a:spcAft>
        <a:buFont typeface="Arial" charset="0"/>
        <a:buChar char="•"/>
        <a:defRPr sz="3733" kern="1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1pPr>
      <a:lvl2pPr marL="914377" indent="-304792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523962" indent="-304792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 typeface="Arial" charset="0"/>
        <a:buChar char="•"/>
        <a:defRPr sz="2667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2133547" indent="-304792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743131" indent="-304792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966835"/>
            <a:ext cx="589870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GB" sz="5600" b="1" spc="-200" dirty="0" err="1" smtClean="0">
                <a:solidFill>
                  <a:prstClr val="white"/>
                </a:solidFill>
                <a:cs typeface="Cambria"/>
              </a:rPr>
              <a:t>PoC</a:t>
            </a:r>
            <a:r>
              <a:rPr lang="en-GB" sz="5600" b="1" spc="-200" dirty="0" smtClean="0">
                <a:solidFill>
                  <a:prstClr val="white"/>
                </a:solidFill>
                <a:cs typeface="Cambria"/>
              </a:rPr>
              <a:t> development </a:t>
            </a:r>
            <a:r>
              <a:rPr lang="en-GB" sz="5600" b="1" spc="-200" dirty="0">
                <a:solidFill>
                  <a:prstClr val="white"/>
                </a:solidFill>
                <a:cs typeface="Cambria"/>
              </a:rPr>
              <a:t>of </a:t>
            </a:r>
            <a:r>
              <a:rPr lang="en-GB" sz="5600" b="1" spc="-200" dirty="0" smtClean="0">
                <a:solidFill>
                  <a:prstClr val="white"/>
                </a:solidFill>
                <a:cs typeface="Cambria"/>
              </a:rPr>
              <a:t>voice AR UI for simple </a:t>
            </a:r>
            <a:r>
              <a:rPr lang="en-GB" sz="5600" b="1" spc="-200" dirty="0">
                <a:solidFill>
                  <a:prstClr val="white"/>
                </a:solidFill>
                <a:cs typeface="Cambria"/>
              </a:rPr>
              <a:t>visualisation of </a:t>
            </a:r>
            <a:r>
              <a:rPr lang="en-GB" sz="5600" b="1" spc="-200" dirty="0" smtClean="0">
                <a:solidFill>
                  <a:prstClr val="white"/>
                </a:solidFill>
                <a:cs typeface="Cambria"/>
              </a:rPr>
              <a:t>data</a:t>
            </a:r>
            <a:endParaRPr lang="en-US" sz="5333" b="1" spc="-200" dirty="0">
              <a:solidFill>
                <a:prstClr val="white"/>
              </a:solidFill>
              <a:cs typeface="Cambria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2803397"/>
            <a:ext cx="5019267" cy="60959"/>
            <a:chOff x="2809453" y="2311103"/>
            <a:chExt cx="3449524" cy="45719"/>
          </a:xfrm>
        </p:grpSpPr>
        <p:sp>
          <p:nvSpPr>
            <p:cNvPr id="6" name="Rectangle 5"/>
            <p:cNvSpPr/>
            <p:nvPr/>
          </p:nvSpPr>
          <p:spPr>
            <a:xfrm>
              <a:off x="2809453" y="2311103"/>
              <a:ext cx="862381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671834" y="2311103"/>
              <a:ext cx="862381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34215" y="2311103"/>
              <a:ext cx="862381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396596" y="2311103"/>
              <a:ext cx="862381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13" name="Content Placeholder 2"/>
          <p:cNvSpPr txBox="1">
            <a:spLocks/>
          </p:cNvSpPr>
          <p:nvPr/>
        </p:nvSpPr>
        <p:spPr>
          <a:xfrm>
            <a:off x="6035544" y="1158081"/>
            <a:ext cx="5751067" cy="4555056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609585"/>
            <a:r>
              <a:rPr lang="en-US" sz="3733" dirty="0" smtClean="0">
                <a:solidFill>
                  <a:prstClr val="black"/>
                </a:solidFill>
              </a:rPr>
              <a:t>Software Development Research</a:t>
            </a:r>
            <a:endParaRPr lang="en-US" sz="3733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343" y="3900311"/>
            <a:ext cx="5301840" cy="14507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659981" y="5525395"/>
            <a:ext cx="30059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878787"/>
                </a:solidFill>
              </a:rPr>
              <a:t>David King</a:t>
            </a:r>
          </a:p>
          <a:p>
            <a:r>
              <a:rPr lang="en-GB" dirty="0" smtClean="0">
                <a:solidFill>
                  <a:srgbClr val="878787"/>
                </a:solidFill>
              </a:rPr>
              <a:t>Digital Design Manager</a:t>
            </a:r>
          </a:p>
          <a:p>
            <a:r>
              <a:rPr lang="en-GB" dirty="0" smtClean="0">
                <a:solidFill>
                  <a:srgbClr val="878787"/>
                </a:solidFill>
              </a:rPr>
              <a:t>AMRC Design and Prototyping</a:t>
            </a:r>
            <a:endParaRPr lang="en-GB" dirty="0">
              <a:solidFill>
                <a:srgbClr val="8787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231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838200" y="1486519"/>
            <a:ext cx="10585174" cy="4555056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/>
            <a:r>
              <a:rPr lang="en-US" sz="3200" dirty="0">
                <a:solidFill>
                  <a:prstClr val="black"/>
                </a:solidFill>
              </a:rPr>
              <a:t>A </a:t>
            </a:r>
            <a:r>
              <a:rPr lang="en-US" sz="3200" dirty="0" smtClean="0">
                <a:solidFill>
                  <a:prstClr val="black"/>
                </a:solidFill>
              </a:rPr>
              <a:t>potential barrier </a:t>
            </a:r>
            <a:r>
              <a:rPr lang="en-US" sz="3200" dirty="0">
                <a:solidFill>
                  <a:prstClr val="black"/>
                </a:solidFill>
              </a:rPr>
              <a:t>to widespread adoption of AR is </a:t>
            </a:r>
            <a:r>
              <a:rPr lang="en-US" sz="3200" dirty="0" smtClean="0">
                <a:solidFill>
                  <a:prstClr val="black"/>
                </a:solidFill>
              </a:rPr>
              <a:t>a typical need for hand gestures to be required to interact with an AR headset UI</a:t>
            </a:r>
            <a:endParaRPr lang="en-US" sz="3200" dirty="0">
              <a:solidFill>
                <a:prstClr val="black"/>
              </a:solidFill>
            </a:endParaRPr>
          </a:p>
          <a:p>
            <a:pPr defTabSz="609585"/>
            <a:endParaRPr lang="en-US" sz="3200" dirty="0" smtClean="0">
              <a:solidFill>
                <a:prstClr val="black"/>
              </a:solidFill>
            </a:endParaRPr>
          </a:p>
          <a:p>
            <a:pPr defTabSz="609585"/>
            <a:r>
              <a:rPr lang="en-US" sz="4000" dirty="0" smtClean="0">
                <a:solidFill>
                  <a:prstClr val="black"/>
                </a:solidFill>
              </a:rPr>
              <a:t>PROBLEM</a:t>
            </a:r>
            <a:r>
              <a:rPr lang="en-US" sz="4000" dirty="0">
                <a:solidFill>
                  <a:prstClr val="black"/>
                </a:solidFill>
              </a:rPr>
              <a:t>: </a:t>
            </a:r>
            <a:r>
              <a:rPr lang="en-GB" sz="4000" dirty="0">
                <a:solidFill>
                  <a:prstClr val="black"/>
                </a:solidFill>
              </a:rPr>
              <a:t>In many </a:t>
            </a:r>
            <a:r>
              <a:rPr lang="en-GB" sz="4000" dirty="0" smtClean="0">
                <a:solidFill>
                  <a:prstClr val="black"/>
                </a:solidFill>
              </a:rPr>
              <a:t>environments </a:t>
            </a:r>
            <a:r>
              <a:rPr lang="en-GB" sz="4000" dirty="0">
                <a:solidFill>
                  <a:prstClr val="black"/>
                </a:solidFill>
              </a:rPr>
              <a:t>it is not always </a:t>
            </a:r>
            <a:r>
              <a:rPr lang="en-GB" sz="4000" dirty="0" smtClean="0">
                <a:solidFill>
                  <a:prstClr val="black"/>
                </a:solidFill>
              </a:rPr>
              <a:t>possible </a:t>
            </a:r>
            <a:r>
              <a:rPr lang="en-GB" sz="4000" dirty="0">
                <a:solidFill>
                  <a:prstClr val="black"/>
                </a:solidFill>
              </a:rPr>
              <a:t>for the user to perform hand gestures to interact with an AR </a:t>
            </a:r>
            <a:r>
              <a:rPr lang="en-GB" sz="4000" dirty="0" smtClean="0">
                <a:solidFill>
                  <a:prstClr val="black"/>
                </a:solidFill>
              </a:rPr>
              <a:t>system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3826" y="260907"/>
            <a:ext cx="11257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09585"/>
            <a:r>
              <a:rPr lang="en-GB" sz="4800" b="1" spc="-200" dirty="0">
                <a:solidFill>
                  <a:srgbClr val="196674"/>
                </a:solidFill>
                <a:cs typeface="Cambria"/>
              </a:rPr>
              <a:t>Problem this Research </a:t>
            </a:r>
            <a:r>
              <a:rPr lang="en-GB" sz="4800" b="1" spc="-200">
                <a:solidFill>
                  <a:srgbClr val="196674"/>
                </a:solidFill>
                <a:cs typeface="Cambria"/>
              </a:rPr>
              <a:t>Would Address (1 of 2) </a:t>
            </a:r>
            <a:endParaRPr lang="en-US" sz="4267" b="1" spc="-200" dirty="0">
              <a:solidFill>
                <a:srgbClr val="196674"/>
              </a:solidFill>
              <a:cs typeface="Cambria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084494" y="1201989"/>
            <a:ext cx="4599365" cy="60959"/>
            <a:chOff x="2809453" y="2311103"/>
            <a:chExt cx="3449524" cy="45719"/>
          </a:xfrm>
        </p:grpSpPr>
        <p:sp>
          <p:nvSpPr>
            <p:cNvPr id="6" name="Rectangle 5"/>
            <p:cNvSpPr/>
            <p:nvPr/>
          </p:nvSpPr>
          <p:spPr>
            <a:xfrm>
              <a:off x="2809453" y="2311103"/>
              <a:ext cx="862381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671834" y="2311103"/>
              <a:ext cx="862381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34215" y="2311103"/>
              <a:ext cx="862381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396596" y="2311103"/>
              <a:ext cx="862381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</p:grpSp>
      <p:pic>
        <p:nvPicPr>
          <p:cNvPr id="10" name="Picture 9" descr="loo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86" y="187889"/>
            <a:ext cx="484140" cy="14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965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838200" y="1636144"/>
            <a:ext cx="10585174" cy="4555056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09585">
              <a:buNone/>
            </a:pPr>
            <a:r>
              <a:rPr lang="en-GB" sz="3200" dirty="0" smtClean="0">
                <a:solidFill>
                  <a:prstClr val="black"/>
                </a:solidFill>
              </a:rPr>
              <a:t>To </a:t>
            </a:r>
            <a:r>
              <a:rPr lang="en-GB" sz="3200" dirty="0">
                <a:solidFill>
                  <a:prstClr val="black"/>
                </a:solidFill>
              </a:rPr>
              <a:t>be considered: </a:t>
            </a:r>
            <a:endParaRPr lang="en-GB" sz="3200" dirty="0" smtClean="0">
              <a:solidFill>
                <a:prstClr val="black"/>
              </a:solidFill>
            </a:endParaRPr>
          </a:p>
          <a:p>
            <a:pPr defTabSz="609585"/>
            <a:r>
              <a:rPr lang="en-GB" sz="3200" dirty="0" smtClean="0">
                <a:solidFill>
                  <a:prstClr val="black"/>
                </a:solidFill>
              </a:rPr>
              <a:t>Identification </a:t>
            </a:r>
            <a:r>
              <a:rPr lang="en-GB" sz="3200" dirty="0">
                <a:solidFill>
                  <a:prstClr val="black"/>
                </a:solidFill>
              </a:rPr>
              <a:t>of </a:t>
            </a:r>
            <a:r>
              <a:rPr lang="en-GB" sz="3200" dirty="0" smtClean="0">
                <a:solidFill>
                  <a:prstClr val="black"/>
                </a:solidFill>
              </a:rPr>
              <a:t>use cases where a voice only </a:t>
            </a:r>
            <a:r>
              <a:rPr lang="en-GB" sz="3200" dirty="0">
                <a:solidFill>
                  <a:prstClr val="black"/>
                </a:solidFill>
              </a:rPr>
              <a:t>UI is a </a:t>
            </a:r>
            <a:r>
              <a:rPr lang="en-GB" sz="3200" dirty="0" smtClean="0">
                <a:solidFill>
                  <a:prstClr val="black"/>
                </a:solidFill>
              </a:rPr>
              <a:t>requirement</a:t>
            </a:r>
            <a:endParaRPr lang="en-GB" sz="3200" dirty="0">
              <a:solidFill>
                <a:prstClr val="black"/>
              </a:solidFill>
            </a:endParaRPr>
          </a:p>
          <a:p>
            <a:pPr defTabSz="609585"/>
            <a:r>
              <a:rPr lang="en-GB" sz="3200" dirty="0">
                <a:solidFill>
                  <a:prstClr val="black"/>
                </a:solidFill>
              </a:rPr>
              <a:t>MVP requirements for a </a:t>
            </a:r>
            <a:r>
              <a:rPr lang="en-GB" sz="3200" dirty="0" err="1">
                <a:solidFill>
                  <a:prstClr val="black"/>
                </a:solidFill>
              </a:rPr>
              <a:t>PoC</a:t>
            </a:r>
            <a:r>
              <a:rPr lang="en-GB" sz="3200" dirty="0">
                <a:solidFill>
                  <a:prstClr val="black"/>
                </a:solidFill>
              </a:rPr>
              <a:t> voice only interface for AR </a:t>
            </a:r>
            <a:r>
              <a:rPr lang="en-GB" sz="3200" dirty="0" smtClean="0">
                <a:solidFill>
                  <a:prstClr val="black"/>
                </a:solidFill>
              </a:rPr>
              <a:t>headsets</a:t>
            </a:r>
            <a:endParaRPr lang="en-GB" sz="32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3826" y="260907"/>
            <a:ext cx="11257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09585"/>
            <a:r>
              <a:rPr lang="en-GB" sz="4800" b="1" spc="-200" dirty="0">
                <a:solidFill>
                  <a:srgbClr val="196674"/>
                </a:solidFill>
                <a:cs typeface="Cambria"/>
              </a:rPr>
              <a:t>Problem this Research Would Address (2 of 2) </a:t>
            </a:r>
            <a:endParaRPr lang="en-US" sz="4267" b="1" spc="-200" dirty="0">
              <a:solidFill>
                <a:srgbClr val="196674"/>
              </a:solidFill>
              <a:cs typeface="Cambria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084494" y="1201989"/>
            <a:ext cx="4599365" cy="60959"/>
            <a:chOff x="2809453" y="2311103"/>
            <a:chExt cx="3449524" cy="45719"/>
          </a:xfrm>
        </p:grpSpPr>
        <p:sp>
          <p:nvSpPr>
            <p:cNvPr id="6" name="Rectangle 5"/>
            <p:cNvSpPr/>
            <p:nvPr/>
          </p:nvSpPr>
          <p:spPr>
            <a:xfrm>
              <a:off x="2809453" y="2311103"/>
              <a:ext cx="862381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671834" y="2311103"/>
              <a:ext cx="862381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34215" y="2311103"/>
              <a:ext cx="862381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396596" y="2311103"/>
              <a:ext cx="862381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</p:grpSp>
      <p:pic>
        <p:nvPicPr>
          <p:cNvPr id="10" name="Picture 9" descr="loo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86" y="187889"/>
            <a:ext cx="484140" cy="14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333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838200" y="1583136"/>
            <a:ext cx="10515600" cy="4555056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/>
            <a:r>
              <a:rPr lang="en-US" sz="3200" i="1" dirty="0">
                <a:solidFill>
                  <a:srgbClr val="FF0000"/>
                </a:solidFill>
              </a:rPr>
              <a:t>Providers of enterprise wearable AR platforms</a:t>
            </a:r>
            <a:r>
              <a:rPr lang="en-US" sz="3200" dirty="0">
                <a:solidFill>
                  <a:prstClr val="black"/>
                </a:solidFill>
              </a:rPr>
              <a:t> would be able to more quickly/reliably</a:t>
            </a:r>
          </a:p>
          <a:p>
            <a:pPr lvl="1" defTabSz="609585"/>
            <a:r>
              <a:rPr lang="en-US" sz="2800" dirty="0" smtClean="0">
                <a:solidFill>
                  <a:prstClr val="black"/>
                </a:solidFill>
              </a:rPr>
              <a:t>Increase adoption of AR into new use cases previously not considered and potentially difficult to access</a:t>
            </a:r>
            <a:endParaRPr lang="en-US" dirty="0">
              <a:solidFill>
                <a:prstClr val="black"/>
              </a:solidFill>
            </a:endParaRPr>
          </a:p>
          <a:p>
            <a:r>
              <a:rPr lang="en-US" sz="3200" i="1" dirty="0">
                <a:solidFill>
                  <a:srgbClr val="FF0000"/>
                </a:solidFill>
              </a:rPr>
              <a:t>Enterprise safety managers</a:t>
            </a:r>
            <a:r>
              <a:rPr lang="en-US" sz="3200" dirty="0">
                <a:solidFill>
                  <a:prstClr val="black"/>
                </a:solidFill>
              </a:rPr>
              <a:t> would </a:t>
            </a:r>
          </a:p>
          <a:p>
            <a:pPr lvl="1"/>
            <a:r>
              <a:rPr lang="en-US" sz="2800" dirty="0" smtClean="0">
                <a:solidFill>
                  <a:prstClr val="black"/>
                </a:solidFill>
              </a:rPr>
              <a:t>Have an increased opportunity to utilize AR in the workplace</a:t>
            </a:r>
            <a:endParaRPr lang="en-US" sz="2800" dirty="0">
              <a:solidFill>
                <a:prstClr val="black"/>
              </a:solidFill>
            </a:endParaRPr>
          </a:p>
          <a:p>
            <a:pPr defTabSz="609585"/>
            <a:r>
              <a:rPr lang="en-US" sz="3200" i="1" dirty="0">
                <a:solidFill>
                  <a:srgbClr val="FF0000"/>
                </a:solidFill>
              </a:rPr>
              <a:t>Regulatory agencies or groups</a:t>
            </a:r>
            <a:r>
              <a:rPr lang="en-US" sz="3200" i="1" dirty="0">
                <a:solidFill>
                  <a:prstClr val="black"/>
                </a:solidFill>
              </a:rPr>
              <a:t> w</a:t>
            </a:r>
            <a:r>
              <a:rPr lang="en-US" sz="3200" dirty="0">
                <a:solidFill>
                  <a:prstClr val="black"/>
                </a:solidFill>
              </a:rPr>
              <a:t>ould </a:t>
            </a:r>
          </a:p>
          <a:p>
            <a:pPr lvl="1" defTabSz="609585"/>
            <a:r>
              <a:rPr lang="en-US" sz="2800" dirty="0" smtClean="0">
                <a:solidFill>
                  <a:prstClr val="black"/>
                </a:solidFill>
              </a:rPr>
              <a:t>Develop new standards associated with development of voice only AR interfaces</a:t>
            </a:r>
            <a:endParaRPr lang="en-US" dirty="0">
              <a:solidFill>
                <a:prstClr val="black"/>
              </a:solidFill>
            </a:endParaRPr>
          </a:p>
          <a:p>
            <a:pPr defTabSz="609585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2383" y="380175"/>
            <a:ext cx="9388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09585"/>
            <a:r>
              <a:rPr lang="en-GB" sz="4800" b="1" spc="-200" dirty="0">
                <a:solidFill>
                  <a:srgbClr val="196674"/>
                </a:solidFill>
                <a:cs typeface="Cambria"/>
              </a:rPr>
              <a:t>Whose problem would be addressed?</a:t>
            </a:r>
            <a:endParaRPr lang="en-US" sz="4267" b="1" spc="-200" dirty="0">
              <a:solidFill>
                <a:srgbClr val="196674"/>
              </a:solidFill>
              <a:cs typeface="Cambria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084494" y="1201989"/>
            <a:ext cx="4599365" cy="60959"/>
            <a:chOff x="2809453" y="2311103"/>
            <a:chExt cx="3449524" cy="45719"/>
          </a:xfrm>
        </p:grpSpPr>
        <p:sp>
          <p:nvSpPr>
            <p:cNvPr id="6" name="Rectangle 5"/>
            <p:cNvSpPr/>
            <p:nvPr/>
          </p:nvSpPr>
          <p:spPr>
            <a:xfrm>
              <a:off x="2809453" y="2311103"/>
              <a:ext cx="862381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671834" y="2311103"/>
              <a:ext cx="862381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34215" y="2311103"/>
              <a:ext cx="862381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396596" y="2311103"/>
              <a:ext cx="862381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</p:grpSp>
      <p:pic>
        <p:nvPicPr>
          <p:cNvPr id="10" name="Picture 9" descr="loo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86" y="187889"/>
            <a:ext cx="484140" cy="14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299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3667" y="1933210"/>
            <a:ext cx="104810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prstClr val="black"/>
                </a:solidFill>
              </a:rPr>
              <a:t>The research would be conducted by engineers at the </a:t>
            </a:r>
            <a:r>
              <a:rPr lang="en-US" sz="2800" dirty="0" err="1" smtClean="0">
                <a:solidFill>
                  <a:prstClr val="black"/>
                </a:solidFill>
              </a:rPr>
              <a:t>UoS</a:t>
            </a:r>
            <a:r>
              <a:rPr lang="en-US" sz="2800" dirty="0" smtClean="0">
                <a:solidFill>
                  <a:prstClr val="black"/>
                </a:solidFill>
              </a:rPr>
              <a:t> AMRC 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 smtClean="0">
              <a:solidFill>
                <a:prstClr val="black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solidFill>
                  <a:prstClr val="black"/>
                </a:solidFill>
              </a:rPr>
              <a:t>AMRC would develop</a:t>
            </a:r>
            <a:r>
              <a:rPr lang="en-GB" sz="2800" dirty="0" smtClean="0">
                <a:solidFill>
                  <a:prstClr val="black"/>
                </a:solidFill>
              </a:rPr>
              <a:t> a </a:t>
            </a:r>
            <a:r>
              <a:rPr lang="en-GB" sz="2800" dirty="0" err="1">
                <a:solidFill>
                  <a:prstClr val="black"/>
                </a:solidFill>
              </a:rPr>
              <a:t>PoC</a:t>
            </a:r>
            <a:r>
              <a:rPr lang="en-GB" sz="2800" dirty="0">
                <a:solidFill>
                  <a:prstClr val="black"/>
                </a:solidFill>
              </a:rPr>
              <a:t> </a:t>
            </a:r>
            <a:r>
              <a:rPr lang="en-GB" sz="2800" dirty="0" smtClean="0">
                <a:solidFill>
                  <a:prstClr val="black"/>
                </a:solidFill>
              </a:rPr>
              <a:t>Unity plugin </a:t>
            </a:r>
            <a:r>
              <a:rPr lang="en-GB" sz="2800" dirty="0">
                <a:solidFill>
                  <a:prstClr val="black"/>
                </a:solidFill>
              </a:rPr>
              <a:t>for a voice only interface to the </a:t>
            </a:r>
            <a:r>
              <a:rPr lang="en-GB" sz="2800" dirty="0" smtClean="0">
                <a:solidFill>
                  <a:prstClr val="black"/>
                </a:solidFill>
              </a:rPr>
              <a:t>HoloLens </a:t>
            </a:r>
            <a:r>
              <a:rPr lang="en-GB" sz="2800" dirty="0">
                <a:solidFill>
                  <a:prstClr val="black"/>
                </a:solidFill>
              </a:rPr>
              <a:t>2 that demonstrates some of the key </a:t>
            </a:r>
            <a:r>
              <a:rPr lang="en-GB" sz="2800" dirty="0" smtClean="0">
                <a:solidFill>
                  <a:prstClr val="black"/>
                </a:solidFill>
              </a:rPr>
              <a:t>MVP UI requirements such </a:t>
            </a:r>
            <a:r>
              <a:rPr lang="en-GB" sz="2800" dirty="0">
                <a:solidFill>
                  <a:prstClr val="black"/>
                </a:solidFill>
              </a:rPr>
              <a:t>as opening </a:t>
            </a:r>
            <a:r>
              <a:rPr lang="en-GB" sz="2800" dirty="0" smtClean="0">
                <a:solidFill>
                  <a:prstClr val="black"/>
                </a:solidFill>
              </a:rPr>
              <a:t>windows, viewing documents </a:t>
            </a:r>
            <a:r>
              <a:rPr lang="en-GB" sz="2800" dirty="0">
                <a:solidFill>
                  <a:prstClr val="black"/>
                </a:solidFill>
              </a:rPr>
              <a:t>and </a:t>
            </a:r>
            <a:r>
              <a:rPr lang="en-GB" sz="2800" dirty="0" smtClean="0">
                <a:solidFill>
                  <a:prstClr val="black"/>
                </a:solidFill>
              </a:rPr>
              <a:t>images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2383" y="380175"/>
            <a:ext cx="9388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09585"/>
            <a:r>
              <a:rPr lang="en-GB" sz="4800" b="1" spc="-200" dirty="0">
                <a:solidFill>
                  <a:srgbClr val="196674"/>
                </a:solidFill>
                <a:cs typeface="Cambria"/>
              </a:rPr>
              <a:t>How would this research be conducted? (1 of 2)</a:t>
            </a:r>
            <a:endParaRPr lang="en-US" sz="4267" b="1" spc="-200" dirty="0">
              <a:solidFill>
                <a:srgbClr val="196674"/>
              </a:solidFill>
              <a:cs typeface="Cambria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084494" y="1201989"/>
            <a:ext cx="4599365" cy="60959"/>
            <a:chOff x="2809453" y="2311103"/>
            <a:chExt cx="3449524" cy="45719"/>
          </a:xfrm>
        </p:grpSpPr>
        <p:sp>
          <p:nvSpPr>
            <p:cNvPr id="7" name="Rectangle 6"/>
            <p:cNvSpPr/>
            <p:nvPr/>
          </p:nvSpPr>
          <p:spPr>
            <a:xfrm>
              <a:off x="2809453" y="2311103"/>
              <a:ext cx="862381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671834" y="2311103"/>
              <a:ext cx="862381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534215" y="2311103"/>
              <a:ext cx="862381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96596" y="2311103"/>
              <a:ext cx="862381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</p:grpSp>
      <p:pic>
        <p:nvPicPr>
          <p:cNvPr id="11" name="Picture 10" descr="loo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86" y="187889"/>
            <a:ext cx="484140" cy="14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66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7289" y="1949835"/>
            <a:ext cx="1048102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2800" dirty="0" smtClean="0">
                <a:solidFill>
                  <a:prstClr val="black"/>
                </a:solidFill>
              </a:rPr>
              <a:t>The </a:t>
            </a:r>
            <a:r>
              <a:rPr lang="en-US" sz="2800" dirty="0" err="1" smtClean="0">
                <a:solidFill>
                  <a:prstClr val="black"/>
                </a:solidFill>
              </a:rPr>
              <a:t>PoC</a:t>
            </a:r>
            <a:r>
              <a:rPr lang="en-US" sz="2800" dirty="0" smtClean="0">
                <a:solidFill>
                  <a:prstClr val="black"/>
                </a:solidFill>
              </a:rPr>
              <a:t> plugin would be developed within the AMRC Digital Operating Theatre platform to demonstrate a possible use case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2800" dirty="0" smtClean="0">
                <a:solidFill>
                  <a:prstClr val="black"/>
                </a:solidFill>
              </a:rPr>
              <a:t>Feedback from surgeons would be obtained to determine the usability and efficacy of the UI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sz="2800" dirty="0" smtClean="0">
                <a:solidFill>
                  <a:prstClr val="black"/>
                </a:solidFill>
              </a:rPr>
              <a:t>The plugin would be developed as a generic interface for adoption in multiple sectors including manufacturing, construction and healthcare</a:t>
            </a:r>
          </a:p>
          <a:p>
            <a:endParaRPr lang="en-US" sz="2800" dirty="0">
              <a:solidFill>
                <a:prstClr val="black"/>
              </a:solidFill>
            </a:endParaRPr>
          </a:p>
          <a:p>
            <a:r>
              <a:rPr lang="en-US" sz="2800" dirty="0" smtClean="0">
                <a:solidFill>
                  <a:prstClr val="black"/>
                </a:solidFill>
              </a:rPr>
              <a:t>The outcome of the research </a:t>
            </a:r>
            <a:r>
              <a:rPr lang="en-US" sz="2800" dirty="0">
                <a:solidFill>
                  <a:prstClr val="black"/>
                </a:solidFill>
              </a:rPr>
              <a:t>project will </a:t>
            </a:r>
            <a:r>
              <a:rPr lang="en-US" sz="2800" dirty="0" smtClean="0">
                <a:solidFill>
                  <a:prstClr val="black"/>
                </a:solidFill>
              </a:rPr>
              <a:t>be: </a:t>
            </a:r>
            <a:endParaRPr lang="en-US" sz="2800" dirty="0">
              <a:solidFill>
                <a:prstClr val="black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2800" dirty="0">
                <a:solidFill>
                  <a:prstClr val="black"/>
                </a:solidFill>
              </a:rPr>
              <a:t>A </a:t>
            </a:r>
            <a:r>
              <a:rPr lang="en-US" sz="2800" dirty="0" smtClean="0">
                <a:solidFill>
                  <a:prstClr val="black"/>
                </a:solidFill>
              </a:rPr>
              <a:t>generic </a:t>
            </a:r>
            <a:r>
              <a:rPr lang="en-US" sz="2800" dirty="0" err="1" smtClean="0">
                <a:solidFill>
                  <a:prstClr val="black"/>
                </a:solidFill>
              </a:rPr>
              <a:t>PoC</a:t>
            </a:r>
            <a:r>
              <a:rPr lang="en-US" sz="2800" dirty="0" smtClean="0">
                <a:solidFill>
                  <a:prstClr val="black"/>
                </a:solidFill>
              </a:rPr>
              <a:t> plugin demonstrating the possibilities of voice only UI within AR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2383" y="380175"/>
            <a:ext cx="9388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09585"/>
            <a:r>
              <a:rPr lang="en-GB" sz="4800" b="1" spc="-200" dirty="0">
                <a:solidFill>
                  <a:srgbClr val="196674"/>
                </a:solidFill>
                <a:cs typeface="Cambria"/>
              </a:rPr>
              <a:t>How would this research be conducted? (2 of 2)</a:t>
            </a:r>
            <a:endParaRPr lang="en-US" sz="4267" b="1" spc="-200" dirty="0">
              <a:solidFill>
                <a:srgbClr val="196674"/>
              </a:solidFill>
              <a:cs typeface="Cambria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084494" y="1201989"/>
            <a:ext cx="4599365" cy="60959"/>
            <a:chOff x="2809453" y="2311103"/>
            <a:chExt cx="3449524" cy="45719"/>
          </a:xfrm>
        </p:grpSpPr>
        <p:sp>
          <p:nvSpPr>
            <p:cNvPr id="7" name="Rectangle 6"/>
            <p:cNvSpPr/>
            <p:nvPr/>
          </p:nvSpPr>
          <p:spPr>
            <a:xfrm>
              <a:off x="2809453" y="2311103"/>
              <a:ext cx="862381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671834" y="2311103"/>
              <a:ext cx="862381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534215" y="2311103"/>
              <a:ext cx="862381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96596" y="2311103"/>
              <a:ext cx="862381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</p:grpSp>
      <p:pic>
        <p:nvPicPr>
          <p:cNvPr id="11" name="Picture 10" descr="loo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86" y="187889"/>
            <a:ext cx="484140" cy="14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94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838200" y="1636144"/>
            <a:ext cx="10515600" cy="4555056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prstClr val="black"/>
                </a:solidFill>
              </a:rPr>
              <a:t>AREA members </a:t>
            </a:r>
            <a:r>
              <a:rPr lang="en-US" sz="3200" dirty="0" smtClean="0">
                <a:solidFill>
                  <a:prstClr val="black"/>
                </a:solidFill>
              </a:rPr>
              <a:t>:</a:t>
            </a:r>
          </a:p>
          <a:p>
            <a:pPr lvl="1"/>
            <a:r>
              <a:rPr lang="en-US" sz="2800" dirty="0" smtClean="0">
                <a:solidFill>
                  <a:prstClr val="black"/>
                </a:solidFill>
              </a:rPr>
              <a:t>Access to the </a:t>
            </a:r>
            <a:r>
              <a:rPr lang="en-US" sz="2800" dirty="0" err="1" smtClean="0">
                <a:solidFill>
                  <a:prstClr val="black"/>
                </a:solidFill>
              </a:rPr>
              <a:t>PoC</a:t>
            </a:r>
            <a:r>
              <a:rPr lang="en-US" sz="2800" dirty="0" smtClean="0">
                <a:solidFill>
                  <a:prstClr val="black"/>
                </a:solidFill>
              </a:rPr>
              <a:t> voice plugin developed during the research</a:t>
            </a:r>
          </a:p>
          <a:p>
            <a:pPr lvl="1"/>
            <a:endParaRPr lang="en-US" sz="2800" dirty="0">
              <a:solidFill>
                <a:prstClr val="black"/>
              </a:solidFill>
            </a:endParaRPr>
          </a:p>
          <a:p>
            <a:r>
              <a:rPr lang="en-US" sz="3200" dirty="0">
                <a:solidFill>
                  <a:prstClr val="black"/>
                </a:solidFill>
              </a:rPr>
              <a:t>Long term impacts of this research: </a:t>
            </a:r>
          </a:p>
          <a:p>
            <a:pPr lvl="1"/>
            <a:r>
              <a:rPr lang="en-US" sz="2800" dirty="0" smtClean="0">
                <a:solidFill>
                  <a:prstClr val="black"/>
                </a:solidFill>
              </a:rPr>
              <a:t>Possibilities for new AR UI platforms</a:t>
            </a:r>
          </a:p>
          <a:p>
            <a:pPr lvl="1"/>
            <a:r>
              <a:rPr lang="en-US" sz="2800" dirty="0" smtClean="0">
                <a:solidFill>
                  <a:prstClr val="black"/>
                </a:solidFill>
              </a:rPr>
              <a:t>Increased adoption of AR through flexible UI options</a:t>
            </a:r>
          </a:p>
          <a:p>
            <a:pPr lvl="1"/>
            <a:r>
              <a:rPr lang="en-US" sz="2800" dirty="0" smtClean="0">
                <a:solidFill>
                  <a:prstClr val="black"/>
                </a:solidFill>
              </a:rPr>
              <a:t>Development of standards for AR </a:t>
            </a:r>
            <a:r>
              <a:rPr lang="en-US" sz="2800" dirty="0">
                <a:solidFill>
                  <a:prstClr val="black"/>
                </a:solidFill>
              </a:rPr>
              <a:t>voice </a:t>
            </a:r>
            <a:r>
              <a:rPr lang="en-US" sz="2800" dirty="0" smtClean="0">
                <a:solidFill>
                  <a:prstClr val="black"/>
                </a:solidFill>
              </a:rPr>
              <a:t>UI</a:t>
            </a:r>
          </a:p>
          <a:p>
            <a:pPr lvl="1"/>
            <a:r>
              <a:rPr lang="en-US" sz="2800" dirty="0" err="1" smtClean="0">
                <a:solidFill>
                  <a:prstClr val="black"/>
                </a:solidFill>
              </a:rPr>
              <a:t>Democratisation</a:t>
            </a:r>
            <a:r>
              <a:rPr lang="en-US" sz="2800" dirty="0" smtClean="0">
                <a:solidFill>
                  <a:prstClr val="black"/>
                </a:solidFill>
              </a:rPr>
              <a:t> of AR with access for </a:t>
            </a:r>
            <a:r>
              <a:rPr lang="en-US" sz="2800" dirty="0">
                <a:solidFill>
                  <a:prstClr val="black"/>
                </a:solidFill>
              </a:rPr>
              <a:t>disadvantaged users</a:t>
            </a:r>
          </a:p>
          <a:p>
            <a:pPr lvl="1"/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97861" y="260907"/>
            <a:ext cx="8123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09585"/>
            <a:r>
              <a:rPr lang="en-GB" sz="4800" b="1" spc="-200" dirty="0">
                <a:solidFill>
                  <a:srgbClr val="196674"/>
                </a:solidFill>
                <a:cs typeface="Cambria"/>
              </a:rPr>
              <a:t>Benefits to AREA Members</a:t>
            </a:r>
            <a:endParaRPr lang="en-US" sz="4267" b="1" spc="-200" dirty="0">
              <a:solidFill>
                <a:srgbClr val="196674"/>
              </a:solidFill>
              <a:cs typeface="Cambria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084494" y="1201989"/>
            <a:ext cx="4599365" cy="60959"/>
            <a:chOff x="2809453" y="2311103"/>
            <a:chExt cx="3449524" cy="45719"/>
          </a:xfrm>
        </p:grpSpPr>
        <p:sp>
          <p:nvSpPr>
            <p:cNvPr id="6" name="Rectangle 5"/>
            <p:cNvSpPr/>
            <p:nvPr/>
          </p:nvSpPr>
          <p:spPr>
            <a:xfrm>
              <a:off x="2809453" y="2311103"/>
              <a:ext cx="862381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671834" y="2311103"/>
              <a:ext cx="862381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34215" y="2311103"/>
              <a:ext cx="862381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396596" y="2311103"/>
              <a:ext cx="862381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</p:grpSp>
      <p:pic>
        <p:nvPicPr>
          <p:cNvPr id="10" name="Picture 9" descr="loo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86" y="187889"/>
            <a:ext cx="484140" cy="14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973076"/>
      </p:ext>
    </p:extLst>
  </p:cSld>
  <p:clrMapOvr>
    <a:masterClrMapping/>
  </p:clrMapOvr>
</p:sld>
</file>

<file path=ppt/theme/theme1.xml><?xml version="1.0" encoding="utf-8"?>
<a:theme xmlns:a="http://schemas.openxmlformats.org/drawingml/2006/main" name="Area Brand 2016">
  <a:themeElements>
    <a:clrScheme name="Custom 3">
      <a:dk1>
        <a:sysClr val="windowText" lastClr="000000"/>
      </a:dk1>
      <a:lt1>
        <a:sysClr val="window" lastClr="FFFFFF"/>
      </a:lt1>
      <a:dk2>
        <a:srgbClr val="0A364A"/>
      </a:dk2>
      <a:lt2>
        <a:srgbClr val="E7E7E7"/>
      </a:lt2>
      <a:accent1>
        <a:srgbClr val="0A364A"/>
      </a:accent1>
      <a:accent2>
        <a:srgbClr val="196674"/>
      </a:accent2>
      <a:accent3>
        <a:srgbClr val="33A6B2"/>
      </a:accent3>
      <a:accent4>
        <a:srgbClr val="9AC836"/>
      </a:accent4>
      <a:accent5>
        <a:srgbClr val="D0E64B"/>
      </a:accent5>
      <a:accent6>
        <a:srgbClr val="999999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EA_Main_Template-May5" id="{6C4C7D82-0D76-3647-86C3-628C3EF9DD07}" vid="{A16B8657-7213-0648-A3D4-DB8E70DA5C3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64D4F92781AB4397104E2839FB0AF2" ma:contentTypeVersion="7" ma:contentTypeDescription="Create a new document." ma:contentTypeScope="" ma:versionID="a3f88b22a4663c9a4790a286dcbea2dc">
  <xsd:schema xmlns:xsd="http://www.w3.org/2001/XMLSchema" xmlns:xs="http://www.w3.org/2001/XMLSchema" xmlns:p="http://schemas.microsoft.com/office/2006/metadata/properties" xmlns:ns2="bc1821b7-a15d-4b65-be36-1e7ea07fcf9d" xmlns:ns3="5f099d92-ba84-4ece-afae-a864f832b265" targetNamespace="http://schemas.microsoft.com/office/2006/metadata/properties" ma:root="true" ma:fieldsID="4b8c5851ff28f62435b6c2f6f0b6f7c8" ns2:_="" ns3:_="">
    <xsd:import namespace="bc1821b7-a15d-4b65-be36-1e7ea07fcf9d"/>
    <xsd:import namespace="5f099d92-ba84-4ece-afae-a864f832b2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1821b7-a15d-4b65-be36-1e7ea07fcf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099d92-ba84-4ece-afae-a864f832b26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237DCFD-87BE-4CFD-BA87-016DB0100DAC}"/>
</file>

<file path=customXml/itemProps2.xml><?xml version="1.0" encoding="utf-8"?>
<ds:datastoreItem xmlns:ds="http://schemas.openxmlformats.org/officeDocument/2006/customXml" ds:itemID="{5D595C10-890A-4B5D-9F2B-47F4F78AE0FE}"/>
</file>

<file path=customXml/itemProps3.xml><?xml version="1.0" encoding="utf-8"?>
<ds:datastoreItem xmlns:ds="http://schemas.openxmlformats.org/officeDocument/2006/customXml" ds:itemID="{CED7F5F6-0F68-4A4B-AB6B-BD9029D82272}"/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386</Words>
  <Application>Microsoft Office PowerPoint</Application>
  <PresentationFormat>Widescreen</PresentationFormat>
  <Paragraphs>46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ＭＳ Ｐゴシック</vt:lpstr>
      <vt:lpstr>Arial</vt:lpstr>
      <vt:lpstr>Calibri</vt:lpstr>
      <vt:lpstr>Cambria</vt:lpstr>
      <vt:lpstr>Garamond</vt:lpstr>
      <vt:lpstr>Helvetica</vt:lpstr>
      <vt:lpstr>Wingdings</vt:lpstr>
      <vt:lpstr>Area Brand 2016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Perey</dc:creator>
  <cp:lastModifiedBy>David King</cp:lastModifiedBy>
  <cp:revision>15</cp:revision>
  <dcterms:created xsi:type="dcterms:W3CDTF">2018-01-02T15:48:53Z</dcterms:created>
  <dcterms:modified xsi:type="dcterms:W3CDTF">2020-07-01T10:54:12Z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0x0101007164D4F92781AB4397104E2839FB0AF2</vt:lpwstr>
  </property>
</Properties>
</file>