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7" r:id="rId3"/>
    <p:sldId id="258" r:id="rId4"/>
    <p:sldId id="265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3"/>
  </p:normalViewPr>
  <p:slideViewPr>
    <p:cSldViewPr snapToGrid="0" snapToObjects="1">
      <p:cViewPr varScale="1">
        <p:scale>
          <a:sx n="57" d="100"/>
          <a:sy n="57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7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6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54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131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60958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 defTabSz="6095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halfpage 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" y="3444824"/>
            <a:ext cx="121920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poly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65" y="0"/>
            <a:ext cx="609883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194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999999"/>
                </a:solidFill>
                <a:latin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6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44A278-D482-8743-B1F7-2A0DCC36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DB7D9-6CDB-204B-9CD4-DFB96F7F40BF}"/>
              </a:ext>
            </a:extLst>
          </p:cNvPr>
          <p:cNvSpPr txBox="1"/>
          <p:nvPr/>
        </p:nvSpPr>
        <p:spPr>
          <a:xfrm>
            <a:off x="5989984" y="250519"/>
            <a:ext cx="614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200">
                <a:solidFill>
                  <a:srgbClr val="196674"/>
                </a:solidFill>
                <a:latin typeface="+mj-lt"/>
                <a:cs typeface="Cambria"/>
              </a:rPr>
              <a:t>Project Pitching Meeting</a:t>
            </a:r>
            <a:endParaRPr lang="en-US" sz="4267" b="1" spc="-200" dirty="0">
              <a:solidFill>
                <a:srgbClr val="196674"/>
              </a:solidFill>
              <a:latin typeface="+mj-lt"/>
              <a:cs typeface="Cambri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EF06C9-43D1-8E47-AAB6-2936F4C7560B}"/>
              </a:ext>
            </a:extLst>
          </p:cNvPr>
          <p:cNvGrpSpPr/>
          <p:nvPr/>
        </p:nvGrpSpPr>
        <p:grpSpPr>
          <a:xfrm>
            <a:off x="7084494" y="1187751"/>
            <a:ext cx="4599365" cy="60959"/>
            <a:chOff x="2809453" y="2311103"/>
            <a:chExt cx="3449524" cy="457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63E72C-E6B3-7247-9CB6-9A01F860FF1D}"/>
                </a:ext>
              </a:extLst>
            </p:cNvPr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38B89A-97A8-CA48-84C0-15F5293F50DE}"/>
                </a:ext>
              </a:extLst>
            </p:cNvPr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583601-9559-3348-9B14-0B0208E3B5E9}"/>
                </a:ext>
              </a:extLst>
            </p:cNvPr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10FC70-1E17-124F-BC34-87F4D15F50AB}"/>
                </a:ext>
              </a:extLst>
            </p:cNvPr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F0CD8F2-3B33-2545-AB62-79DFDE4959E3}"/>
              </a:ext>
            </a:extLst>
          </p:cNvPr>
          <p:cNvSpPr txBox="1">
            <a:spLocks/>
          </p:cNvSpPr>
          <p:nvPr/>
        </p:nvSpPr>
        <p:spPr>
          <a:xfrm>
            <a:off x="922835" y="1428097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33" b="1" dirty="0"/>
              <a:t>July 2</a:t>
            </a:r>
            <a:r>
              <a:rPr lang="en-US" sz="3733" b="1" baseline="30000" dirty="0"/>
              <a:t>nd</a:t>
            </a:r>
            <a:r>
              <a:rPr lang="en-US" sz="3733" b="1" dirty="0"/>
              <a:t> </a:t>
            </a:r>
            <a:r>
              <a:rPr lang="en-US" sz="3733" dirty="0"/>
              <a:t>@ 11 AM Eastern/8 AM Pacific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marL="152385" indent="0">
              <a:buNone/>
            </a:pPr>
            <a:r>
              <a:rPr lang="en-US" sz="2400" u="sng" dirty="0"/>
              <a:t>OFFERING FEEDBACK or EXPRESSING PREFERENCES WILL NOT BE ALLOWED</a:t>
            </a:r>
            <a:endParaRPr lang="en-US" sz="3600" u="sng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28BDD08-5928-E14F-BB0E-3849A1BFC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85571"/>
              </p:ext>
            </p:extLst>
          </p:nvPr>
        </p:nvGraphicFramePr>
        <p:xfrm>
          <a:off x="1367185" y="2089670"/>
          <a:ext cx="9245599" cy="3684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6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Question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Answer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/>
                        <a:t>Purpose?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provide transparency and background on research topic, permit members to ask for missing info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/>
                        <a:t>Who presents?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member who submitted a research topic for consideration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How long?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 or</a:t>
                      </a:r>
                      <a:r>
                        <a:rPr lang="en-US" sz="2400" baseline="0" dirty="0"/>
                        <a:t> = </a:t>
                      </a:r>
                      <a:r>
                        <a:rPr lang="en-US" sz="2400" dirty="0"/>
                        <a:t>5 minutes/research topic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How to prepare?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Create</a:t>
                      </a:r>
                      <a:r>
                        <a:rPr lang="en-US" sz="2400" baseline="0" dirty="0"/>
                        <a:t> slides and send to Mark Sage by July 2nd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Who listens?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All AREA members (as many as possible)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Picture 10" descr="loog.png">
            <a:extLst>
              <a:ext uri="{FF2B5EF4-FFF2-40B4-BE49-F238E27FC236}">
                <a16:creationId xmlns:a16="http://schemas.microsoft.com/office/drawing/2014/main" id="{0C9DCEC0-22F1-7943-AEE1-5AC711AC4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1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66835"/>
            <a:ext cx="58987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GB" sz="5600" b="1" spc="-200" dirty="0">
                <a:solidFill>
                  <a:prstClr val="white"/>
                </a:solidFill>
                <a:cs typeface="Cambria"/>
              </a:rPr>
              <a:t>End-user acceptance of AR applications</a:t>
            </a:r>
            <a:endParaRPr lang="en-US" sz="5333" b="1" spc="-200" dirty="0">
              <a:solidFill>
                <a:prstClr val="white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803397"/>
            <a:ext cx="5019267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6035544" y="1158081"/>
            <a:ext cx="5751067" cy="134805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609585"/>
            <a:r>
              <a:rPr lang="en-US" sz="3733" dirty="0">
                <a:solidFill>
                  <a:prstClr val="black"/>
                </a:solidFill>
              </a:rPr>
              <a:t>Category: End-User Acceptance Testing</a:t>
            </a:r>
          </a:p>
        </p:txBody>
      </p:sp>
    </p:spTree>
    <p:extLst>
      <p:ext uri="{BB962C8B-B14F-4D97-AF65-F5344CB8AC3E}">
        <p14:creationId xmlns:p14="http://schemas.microsoft.com/office/powerpoint/2010/main" val="159323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sz="3200" dirty="0">
                <a:solidFill>
                  <a:prstClr val="black"/>
                </a:solidFill>
              </a:rPr>
              <a:t>A barrier to widespread adoption of AR is the lack of tools available for development teams to receive and process end-user feedback.</a:t>
            </a:r>
          </a:p>
          <a:p>
            <a:pPr defTabSz="609585"/>
            <a:r>
              <a:rPr lang="en-US" sz="3200" dirty="0">
                <a:solidFill>
                  <a:prstClr val="black"/>
                </a:solidFill>
              </a:rPr>
              <a:t>To be considered: An application plugin (Unity) which can be used to collate and collect user feedback. Leveraging AR devices which offer eye tracking and speech input to add gaze context to user feedback. </a:t>
            </a:r>
          </a:p>
          <a:p>
            <a:pPr defTabSz="609585"/>
            <a:r>
              <a:rPr lang="en-US" sz="3200" dirty="0">
                <a:solidFill>
                  <a:prstClr val="black"/>
                </a:solidFill>
              </a:rPr>
              <a:t>PROBLEM: There are powerful tools present within the latest AR hardware which are not being leveraged, to their fullest extent, for user acceptance.</a:t>
            </a:r>
          </a:p>
          <a:p>
            <a:pPr defTabSz="609585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Problem this Research </a:t>
            </a:r>
            <a:r>
              <a:rPr lang="en-GB" sz="4800" b="1" spc="-200">
                <a:solidFill>
                  <a:srgbClr val="196674"/>
                </a:solidFill>
                <a:cs typeface="Cambria"/>
              </a:rPr>
              <a:t>Would Address (1 of 2) 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2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583136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sz="3200" i="1" dirty="0">
                <a:solidFill>
                  <a:srgbClr val="FF0000"/>
                </a:solidFill>
              </a:rPr>
              <a:t>Providers of enterprise wearable AR software/hardware platforms</a:t>
            </a:r>
            <a:r>
              <a:rPr lang="en-US" sz="3200" dirty="0">
                <a:solidFill>
                  <a:prstClr val="black"/>
                </a:solidFill>
              </a:rPr>
              <a:t> would be able to more quickly/reliably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Assess user feedback and reduce the number of development cycles.</a:t>
            </a:r>
          </a:p>
          <a:p>
            <a:pPr defTabSz="609585"/>
            <a:r>
              <a:rPr lang="en-US" sz="3200" i="1" dirty="0">
                <a:solidFill>
                  <a:srgbClr val="FF0000"/>
                </a:solidFill>
              </a:rPr>
              <a:t>Regulatory agencies or groups</a:t>
            </a:r>
            <a:r>
              <a:rPr lang="en-US" sz="3200" i="1" dirty="0">
                <a:solidFill>
                  <a:prstClr val="black"/>
                </a:solidFill>
              </a:rPr>
              <a:t> w</a:t>
            </a:r>
            <a:r>
              <a:rPr lang="en-US" sz="3200" dirty="0">
                <a:solidFill>
                  <a:prstClr val="black"/>
                </a:solidFill>
              </a:rPr>
              <a:t>ould 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Get valuable feedback regarding user experience based on design decisions influenced by regulation. Aggregate datasets could be </a:t>
            </a:r>
            <a:r>
              <a:rPr lang="en-US" sz="2800" dirty="0" err="1">
                <a:solidFill>
                  <a:prstClr val="black"/>
                </a:solidFill>
              </a:rPr>
              <a:t>analysed</a:t>
            </a:r>
            <a:r>
              <a:rPr lang="en-US" sz="2800" dirty="0">
                <a:solidFill>
                  <a:prstClr val="black"/>
                </a:solidFill>
              </a:rPr>
              <a:t> to inform design frameworks and policy.</a:t>
            </a:r>
            <a:endParaRPr lang="en-US" dirty="0">
              <a:solidFill>
                <a:prstClr val="black"/>
              </a:solidFill>
            </a:endParaRPr>
          </a:p>
          <a:p>
            <a:pPr defTabSz="609585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Whose problem would be addressed?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667" y="1933210"/>
            <a:ext cx="10481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Work with relevant AREA research committees and stakeholders, human factors, standards etc.. To define scope and agree software specification.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Develop a Unity plugin which can recognize a trigger word and enter into a ‘comment state’ and begin recording and segmenting user speech.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Define a process for obtaining Unity component data based on the direction of the user’s gaze within the application.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Create a suitable method for formatting and exporting the resultant dataset e.g. </a:t>
            </a:r>
            <a:r>
              <a:rPr lang="en-US" sz="2800" dirty="0" err="1">
                <a:solidFill>
                  <a:prstClr val="black"/>
                </a:solidFill>
              </a:rPr>
              <a:t>JSON</a:t>
            </a:r>
            <a:r>
              <a:rPr lang="en-US" sz="2800" dirty="0">
                <a:solidFill>
                  <a:prstClr val="black"/>
                </a:solidFill>
              </a:rPr>
              <a:t> text file…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How would this research be conducted? (1 of 2)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289" y="1949835"/>
            <a:ext cx="10481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5. Review the use of the tool within an existing Unity project. This could be achieved with either an existing </a:t>
            </a:r>
            <a:r>
              <a:rPr lang="en-US" sz="2800" dirty="0" err="1">
                <a:solidFill>
                  <a:prstClr val="black"/>
                </a:solidFill>
              </a:rPr>
              <a:t>AMRC</a:t>
            </a:r>
            <a:r>
              <a:rPr lang="en-US" sz="2800" dirty="0">
                <a:solidFill>
                  <a:prstClr val="black"/>
                </a:solidFill>
              </a:rPr>
              <a:t> Unity project or an AREA member volunteer’s existing Unity project.</a:t>
            </a:r>
          </a:p>
          <a:p>
            <a:r>
              <a:rPr lang="en-US" sz="2800" dirty="0">
                <a:solidFill>
                  <a:prstClr val="black"/>
                </a:solidFill>
              </a:rPr>
              <a:t>6. Document the tool and release software plugin to AREA members. Document the installation process of the tool within existing Unity projects. Provide a user guide for area members to exploit the functionality.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How would this research be conducted? (2 of 2)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</a:rPr>
              <a:t>AREA members will be able to more quickly develop and deploy software and/or hardware.</a:t>
            </a:r>
          </a:p>
          <a:p>
            <a:r>
              <a:rPr lang="en-US" sz="3200" dirty="0">
                <a:solidFill>
                  <a:prstClr val="black"/>
                </a:solidFill>
              </a:rPr>
              <a:t>Long term impacts of this research: The proposed output dataset could pave the way for powerful tools. For example, data can be aggregated and </a:t>
            </a:r>
            <a:r>
              <a:rPr lang="en-US" sz="3200" dirty="0" err="1">
                <a:solidFill>
                  <a:prstClr val="black"/>
                </a:solidFill>
              </a:rPr>
              <a:t>analysed</a:t>
            </a:r>
            <a:r>
              <a:rPr lang="en-US" sz="3200" dirty="0">
                <a:solidFill>
                  <a:prstClr val="black"/>
                </a:solidFill>
              </a:rPr>
              <a:t> to influence design frameworks and policy. Significant quantities of data could be used to train machine learning models, the output of which could be used to guide designers during development.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7861" y="260907"/>
            <a:ext cx="81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Benefits to AREA Members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3076"/>
      </p:ext>
    </p:extLst>
  </p:cSld>
  <p:clrMapOvr>
    <a:masterClrMapping/>
  </p:clrMapOvr>
</p:sld>
</file>

<file path=ppt/theme/theme1.xml><?xml version="1.0" encoding="utf-8"?>
<a:theme xmlns:a="http://schemas.openxmlformats.org/drawingml/2006/main" name="Area Brand 2016">
  <a:themeElements>
    <a:clrScheme name="Custom 3">
      <a:dk1>
        <a:sysClr val="windowText" lastClr="000000"/>
      </a:dk1>
      <a:lt1>
        <a:sysClr val="window" lastClr="FFFFFF"/>
      </a:lt1>
      <a:dk2>
        <a:srgbClr val="0A364A"/>
      </a:dk2>
      <a:lt2>
        <a:srgbClr val="E7E7E7"/>
      </a:lt2>
      <a:accent1>
        <a:srgbClr val="0A364A"/>
      </a:accent1>
      <a:accent2>
        <a:srgbClr val="196674"/>
      </a:accent2>
      <a:accent3>
        <a:srgbClr val="33A6B2"/>
      </a:accent3>
      <a:accent4>
        <a:srgbClr val="9AC836"/>
      </a:accent4>
      <a:accent5>
        <a:srgbClr val="D0E64B"/>
      </a:accent5>
      <a:accent6>
        <a:srgbClr val="9999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EA_Main_Template-May5" id="{6C4C7D82-0D76-3647-86C3-628C3EF9DD07}" vid="{A16B8657-7213-0648-A3D4-DB8E70DA5C3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4D4F92781AB4397104E2839FB0AF2" ma:contentTypeVersion="7" ma:contentTypeDescription="Create a new document." ma:contentTypeScope="" ma:versionID="a3f88b22a4663c9a4790a286dcbea2dc">
  <xsd:schema xmlns:xsd="http://www.w3.org/2001/XMLSchema" xmlns:xs="http://www.w3.org/2001/XMLSchema" xmlns:p="http://schemas.microsoft.com/office/2006/metadata/properties" xmlns:ns2="bc1821b7-a15d-4b65-be36-1e7ea07fcf9d" xmlns:ns3="5f099d92-ba84-4ece-afae-a864f832b265" targetNamespace="http://schemas.microsoft.com/office/2006/metadata/properties" ma:root="true" ma:fieldsID="4b8c5851ff28f62435b6c2f6f0b6f7c8" ns2:_="" ns3:_="">
    <xsd:import namespace="bc1821b7-a15d-4b65-be36-1e7ea07fcf9d"/>
    <xsd:import namespace="5f099d92-ba84-4ece-afae-a864f832b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821b7-a15d-4b65-be36-1e7ea07fc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99d92-ba84-4ece-afae-a864f832b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C8233F-5B95-49F7-A1FE-FB18A2C1B53D}"/>
</file>

<file path=customXml/itemProps2.xml><?xml version="1.0" encoding="utf-8"?>
<ds:datastoreItem xmlns:ds="http://schemas.openxmlformats.org/officeDocument/2006/customXml" ds:itemID="{570F61E9-F42E-4335-B768-FCB38C17DF2C}"/>
</file>

<file path=customXml/itemProps3.xml><?xml version="1.0" encoding="utf-8"?>
<ds:datastoreItem xmlns:ds="http://schemas.openxmlformats.org/officeDocument/2006/customXml" ds:itemID="{DC49CC08-A51B-43A0-B77A-89830D4B4232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536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Helvetica</vt:lpstr>
      <vt:lpstr>Wingdings</vt:lpstr>
      <vt:lpstr>Area Brand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Perey</dc:creator>
  <cp:lastModifiedBy>Mark Sage</cp:lastModifiedBy>
  <cp:revision>13</cp:revision>
  <dcterms:created xsi:type="dcterms:W3CDTF">2018-01-02T15:48:53Z</dcterms:created>
  <dcterms:modified xsi:type="dcterms:W3CDTF">2020-07-02T08:17:55Z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0x0101007164D4F92781AB4397104E2839FB0AF2</vt:lpwstr>
  </property>
</Properties>
</file>