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4"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defTabSz="1219170" fontAlgn="base">
              <a:spcBef>
                <a:spcPct val="0"/>
              </a:spcBef>
              <a:spcAft>
                <a:spcPct val="0"/>
              </a:spcAft>
              <a:defRPr/>
            </a:pPr>
            <a:fld id="{F698A54D-4565-014F-B026-C9E10277AF90}" type="slidenum">
              <a:rPr lang="en-US" smtClean="0">
                <a:solidFill>
                  <a:prstClr val="white"/>
                </a:solidFill>
                <a:ea typeface="ＭＳ Ｐゴシック" charset="0"/>
                <a:cs typeface="ＭＳ Ｐゴシック" charset="0"/>
              </a:rPr>
              <a:pPr defTabSz="1219170" fontAlgn="base">
                <a:spcBef>
                  <a:spcPct val="0"/>
                </a:spcBef>
                <a:spcAft>
                  <a:spcPct val="0"/>
                </a:spcAft>
                <a:defRPr/>
              </a:pPr>
              <a:t>‹#›</a:t>
            </a:fld>
            <a:endParaRPr lang="en-US">
              <a:solidFill>
                <a:prstClr val="white"/>
              </a:solidFill>
              <a:ea typeface="ＭＳ Ｐゴシック" charset="0"/>
              <a:cs typeface="ＭＳ Ｐゴシック" charset="0"/>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FFFFFF"/>
                </a:solidFill>
              </a:defRPr>
            </a:lvl1pPr>
          </a:lstStyle>
          <a:p>
            <a:pPr defTabSz="1219170" fontAlgn="base">
              <a:spcBef>
                <a:spcPct val="0"/>
              </a:spcBef>
              <a:spcAft>
                <a:spcPct val="0"/>
              </a:spcAft>
              <a:defRPr/>
            </a:pPr>
            <a:fld id="{F698A54D-4565-014F-B026-C9E10277AF90}" type="slidenum">
              <a:rPr lang="en-US" smtClean="0">
                <a:ea typeface="ＭＳ Ｐゴシック" charset="0"/>
                <a:cs typeface="ＭＳ Ｐゴシック" charset="0"/>
              </a:rPr>
              <a:pPr defTabSz="1219170" fontAlgn="base">
                <a:spcBef>
                  <a:spcPct val="0"/>
                </a:spcBef>
                <a:spcAft>
                  <a:spcPct val="0"/>
                </a:spcAft>
                <a:defRPr/>
              </a:pPr>
              <a:t>‹#›</a:t>
            </a:fld>
            <a:endParaRPr lang="en-US">
              <a:ea typeface="ＭＳ Ｐゴシック" charset="0"/>
              <a:cs typeface="ＭＳ Ｐゴシック" charset="0"/>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defTabSz="1219170" fontAlgn="base">
              <a:spcBef>
                <a:spcPct val="0"/>
              </a:spcBef>
              <a:spcAft>
                <a:spcPct val="0"/>
              </a:spcAft>
              <a:defRPr/>
            </a:pPr>
            <a:fld id="{F698A54D-4565-014F-B026-C9E10277AF90}" type="slidenum">
              <a:rPr lang="en-US" smtClean="0">
                <a:solidFill>
                  <a:prstClr val="white"/>
                </a:solidFill>
                <a:ea typeface="ＭＳ Ｐゴシック" charset="0"/>
                <a:cs typeface="ＭＳ Ｐゴシック" charset="0"/>
              </a:rPr>
              <a:pPr defTabSz="1219170" fontAlgn="base">
                <a:spcBef>
                  <a:spcPct val="0"/>
                </a:spcBef>
                <a:spcAft>
                  <a:spcPct val="0"/>
                </a:spcAft>
                <a:defRPr/>
              </a:pPr>
              <a:t>‹#›</a:t>
            </a:fld>
            <a:endParaRPr lang="en-US">
              <a:solidFill>
                <a:prstClr val="white"/>
              </a:solidFill>
              <a:ea typeface="ＭＳ Ｐゴシック" charset="0"/>
              <a:cs typeface="ＭＳ Ｐゴシック" charset="0"/>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1907"/>
            <a:ext cx="10515600" cy="4555056"/>
          </a:xfrm>
          <a:prstGeom prst="rect">
            <a:avLst/>
          </a:prstGeom>
        </p:spPr>
        <p:txBody>
          <a:bodyPr/>
          <a:lstStyle>
            <a:lvl1pPr marL="304792" indent="-304792">
              <a:buClr>
                <a:srgbClr val="006699"/>
              </a:buClr>
              <a:buSzPct val="90000"/>
              <a:buFont typeface="Wingdings" charset="2"/>
              <a:buChar char="§"/>
              <a:defRPr>
                <a:latin typeface="Helvetica"/>
                <a:cs typeface="Helvetica"/>
              </a:defRPr>
            </a:lvl1pPr>
            <a:lvl2pPr marL="914377" indent="-304792">
              <a:buClr>
                <a:srgbClr val="006699"/>
              </a:buClr>
              <a:buSzPct val="90000"/>
              <a:buFont typeface="Wingdings" charset="2"/>
              <a:buChar char="§"/>
              <a:defRPr>
                <a:latin typeface="Helvetica"/>
                <a:cs typeface="Helvetica"/>
              </a:defRPr>
            </a:lvl2pPr>
            <a:lvl3pPr marL="1523962" indent="-304792">
              <a:buClr>
                <a:srgbClr val="006699"/>
              </a:buClr>
              <a:buSzPct val="90000"/>
              <a:buFont typeface="Wingdings" charset="2"/>
              <a:buChar char="§"/>
              <a:defRPr>
                <a:latin typeface="Helvetica"/>
                <a:cs typeface="Helvetica"/>
              </a:defRPr>
            </a:lvl3pPr>
            <a:lvl4pPr marL="2133547" indent="-304792">
              <a:buClr>
                <a:srgbClr val="006699"/>
              </a:buClr>
              <a:buSzPct val="90000"/>
              <a:buFont typeface="Wingdings" charset="2"/>
              <a:buChar char="§"/>
              <a:defRPr>
                <a:latin typeface="Helvetica"/>
                <a:cs typeface="Helvetica"/>
              </a:defRPr>
            </a:lvl4pPr>
            <a:lvl5pPr marL="2743131" indent="-304792">
              <a:buClr>
                <a:srgbClr val="006699"/>
              </a:buClr>
              <a:buSzPct val="90000"/>
              <a:buFont typeface="Wingdings" charset="2"/>
              <a:buChar char="§"/>
              <a:defRPr>
                <a:latin typeface="Helvetica"/>
                <a:cs typeface="Helvetica"/>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defTabSz="609585">
              <a:defRPr/>
            </a:pPr>
            <a:endParaRPr lang="en-US">
              <a:solidFill>
                <a:prstClr val="black"/>
              </a:solidFill>
            </a:endParaRPr>
          </a:p>
        </p:txBody>
      </p:sp>
      <p:sp>
        <p:nvSpPr>
          <p:cNvPr id="6" name="Footer Placeholder 4"/>
          <p:cNvSpPr>
            <a:spLocks noGrp="1"/>
          </p:cNvSpPr>
          <p:nvPr>
            <p:ph type="ftr" sz="quarter" idx="11"/>
          </p:nvPr>
        </p:nvSpPr>
        <p:spPr>
          <a:xfrm>
            <a:off x="4038600" y="6356352"/>
            <a:ext cx="4114800" cy="365125"/>
          </a:xfrm>
          <a:prstGeom prst="rect">
            <a:avLst/>
          </a:prstGeom>
        </p:spPr>
        <p:txBody>
          <a:bodyPr/>
          <a:lstStyle>
            <a:lvl1pPr>
              <a:defRPr>
                <a:latin typeface="Helvetica"/>
                <a:cs typeface="Helvetica"/>
              </a:defRPr>
            </a:lvl1pPr>
          </a:lstStyle>
          <a:p>
            <a:pPr defTabSz="609585">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pic>
        <p:nvPicPr>
          <p:cNvPr id="5" name="Picture 4" descr="halfpage gre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3" y="3444824"/>
            <a:ext cx="12192000" cy="342900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pic>
        <p:nvPicPr>
          <p:cNvPr id="5" name="Picture 4" descr="poly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3165" y="0"/>
            <a:ext cx="6098835" cy="685800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9281949" y="6356351"/>
            <a:ext cx="2743200" cy="365125"/>
          </a:xfrm>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81949"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999999"/>
                </a:solidFill>
                <a:latin typeface="Helvetica" charset="0"/>
              </a:defRPr>
            </a:lvl1pPr>
          </a:lstStyle>
          <a:p>
            <a:pPr fontAlgn="base">
              <a:spcBef>
                <a:spcPct val="0"/>
              </a:spcBef>
              <a:spcAft>
                <a:spcPct val="0"/>
              </a:spcAft>
              <a:defRPr/>
            </a:pPr>
            <a:fld id="{F698A54D-4565-014F-B026-C9E10277AF90}"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91765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rtl="0" eaLnBrk="1" fontAlgn="base" hangingPunct="1">
        <a:lnSpc>
          <a:spcPct val="90000"/>
        </a:lnSpc>
        <a:spcBef>
          <a:spcPct val="0"/>
        </a:spcBef>
        <a:spcAft>
          <a:spcPct val="0"/>
        </a:spcAft>
        <a:defRPr sz="5867" kern="1200">
          <a:solidFill>
            <a:schemeClr val="tx1"/>
          </a:solidFill>
          <a:latin typeface="+mj-lt"/>
          <a:ea typeface="ＭＳ Ｐゴシック" charset="-128"/>
          <a:cs typeface="ＭＳ Ｐゴシック" charset="0"/>
        </a:defRPr>
      </a:lvl1pPr>
      <a:lvl2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2pPr>
      <a:lvl3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3pPr>
      <a:lvl4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4pPr>
      <a:lvl5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5pPr>
      <a:lvl6pPr marL="609585"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6pPr>
      <a:lvl7pPr marL="1219170"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7pPr>
      <a:lvl8pPr marL="1828754"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8pPr>
      <a:lvl9pPr marL="2438339"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9pPr>
    </p:titleStyle>
    <p:bodyStyle>
      <a:lvl1pPr marL="304792" indent="-304792" algn="l" rtl="0" eaLnBrk="1" fontAlgn="base" hangingPunct="1">
        <a:lnSpc>
          <a:spcPct val="90000"/>
        </a:lnSpc>
        <a:spcBef>
          <a:spcPts val="1333"/>
        </a:spcBef>
        <a:spcAft>
          <a:spcPct val="0"/>
        </a:spcAft>
        <a:buFont typeface="Arial" charset="0"/>
        <a:buChar char="•"/>
        <a:defRPr sz="3733" kern="1200">
          <a:solidFill>
            <a:schemeClr val="tx1"/>
          </a:solidFill>
          <a:latin typeface="+mn-lt"/>
          <a:ea typeface="ＭＳ Ｐゴシック" charset="-128"/>
          <a:cs typeface="ＭＳ Ｐゴシック" charset="0"/>
        </a:defRPr>
      </a:lvl1pPr>
      <a:lvl2pPr marL="914377" indent="-304792" algn="l" rtl="0" eaLnBrk="1" fontAlgn="base" hangingPunct="1">
        <a:lnSpc>
          <a:spcPct val="90000"/>
        </a:lnSpc>
        <a:spcBef>
          <a:spcPts val="667"/>
        </a:spcBef>
        <a:spcAft>
          <a:spcPct val="0"/>
        </a:spcAft>
        <a:buFont typeface="Arial" charset="0"/>
        <a:buChar char="•"/>
        <a:defRPr sz="3200" kern="1200">
          <a:solidFill>
            <a:schemeClr val="tx1"/>
          </a:solidFill>
          <a:latin typeface="+mn-lt"/>
          <a:ea typeface="ＭＳ Ｐゴシック" charset="-128"/>
          <a:cs typeface="+mn-cs"/>
        </a:defRPr>
      </a:lvl2pPr>
      <a:lvl3pPr marL="1523962" indent="-304792" algn="l" rtl="0" eaLnBrk="1" fontAlgn="base" hangingPunct="1">
        <a:lnSpc>
          <a:spcPct val="90000"/>
        </a:lnSpc>
        <a:spcBef>
          <a:spcPts val="667"/>
        </a:spcBef>
        <a:spcAft>
          <a:spcPct val="0"/>
        </a:spcAft>
        <a:buFont typeface="Arial" charset="0"/>
        <a:buChar char="•"/>
        <a:defRPr sz="2667" kern="1200">
          <a:solidFill>
            <a:schemeClr val="tx1"/>
          </a:solidFill>
          <a:latin typeface="+mn-lt"/>
          <a:ea typeface="ＭＳ Ｐゴシック" charset="-128"/>
          <a:cs typeface="+mn-cs"/>
        </a:defRPr>
      </a:lvl3pPr>
      <a:lvl4pPr marL="2133547" indent="-304792" algn="l" rtl="0" eaLnBrk="1" fontAlgn="base" hangingPunct="1">
        <a:lnSpc>
          <a:spcPct val="90000"/>
        </a:lnSpc>
        <a:spcBef>
          <a:spcPts val="667"/>
        </a:spcBef>
        <a:spcAft>
          <a:spcPct val="0"/>
        </a:spcAft>
        <a:buFont typeface="Arial" charset="0"/>
        <a:buChar char="•"/>
        <a:defRPr kern="1200">
          <a:solidFill>
            <a:schemeClr val="tx1"/>
          </a:solidFill>
          <a:latin typeface="+mn-lt"/>
          <a:ea typeface="ＭＳ Ｐゴシック" charset="-128"/>
          <a:cs typeface="+mn-cs"/>
        </a:defRPr>
      </a:lvl4pPr>
      <a:lvl5pPr marL="2743131" indent="-304792" algn="l" rtl="0" eaLnBrk="1" fontAlgn="base" hangingPunct="1">
        <a:lnSpc>
          <a:spcPct val="90000"/>
        </a:lnSpc>
        <a:spcBef>
          <a:spcPts val="667"/>
        </a:spcBef>
        <a:spcAft>
          <a:spcPct val="0"/>
        </a:spcAft>
        <a:buFont typeface="Arial" charset="0"/>
        <a:buChar char="•"/>
        <a:defRPr kern="1200">
          <a:solidFill>
            <a:schemeClr val="tx1"/>
          </a:solidFill>
          <a:latin typeface="+mn-lt"/>
          <a:ea typeface="ＭＳ Ｐゴシック" charset="-128"/>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65" y="1029575"/>
            <a:ext cx="5898709" cy="3539430"/>
          </a:xfrm>
          <a:prstGeom prst="rect">
            <a:avLst/>
          </a:prstGeom>
          <a:noFill/>
        </p:spPr>
        <p:txBody>
          <a:bodyPr wrap="square" rtlCol="0">
            <a:spAutoFit/>
          </a:bodyPr>
          <a:lstStyle/>
          <a:p>
            <a:pPr algn="ctr" defTabSz="609585"/>
            <a:r>
              <a:rPr lang="en-US" sz="5600" b="1" spc="-200" dirty="0">
                <a:solidFill>
                  <a:prstClr val="white"/>
                </a:solidFill>
                <a:cs typeface="Cambria"/>
              </a:rPr>
              <a:t>Using Standards</a:t>
            </a:r>
            <a:br>
              <a:rPr lang="en-US" sz="5600" b="1" spc="-200" dirty="0">
                <a:solidFill>
                  <a:prstClr val="white"/>
                </a:solidFill>
                <a:cs typeface="Cambria"/>
              </a:rPr>
            </a:br>
            <a:r>
              <a:rPr lang="en-US" sz="5600" b="1" spc="-200" dirty="0">
                <a:solidFill>
                  <a:prstClr val="white"/>
                </a:solidFill>
                <a:cs typeface="Cambria"/>
              </a:rPr>
              <a:t>to Streamline</a:t>
            </a:r>
            <a:br>
              <a:rPr lang="en-US" sz="5600" b="1" spc="-200" dirty="0">
                <a:solidFill>
                  <a:prstClr val="white"/>
                </a:solidFill>
                <a:cs typeface="Cambria"/>
              </a:rPr>
            </a:br>
            <a:r>
              <a:rPr lang="en-US" sz="5600" b="1" spc="-200" dirty="0">
                <a:solidFill>
                  <a:prstClr val="white"/>
                </a:solidFill>
                <a:cs typeface="Cambria"/>
              </a:rPr>
              <a:t>AR Experience Production </a:t>
            </a:r>
            <a:endParaRPr lang="en-US" sz="5333" b="1" spc="-200" dirty="0">
              <a:solidFill>
                <a:prstClr val="white"/>
              </a:solidFill>
              <a:cs typeface="Cambria"/>
            </a:endParaRPr>
          </a:p>
        </p:txBody>
      </p:sp>
      <p:grpSp>
        <p:nvGrpSpPr>
          <p:cNvPr id="5" name="Group 4"/>
          <p:cNvGrpSpPr/>
          <p:nvPr/>
        </p:nvGrpSpPr>
        <p:grpSpPr>
          <a:xfrm>
            <a:off x="0" y="2803397"/>
            <a:ext cx="5019267"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sp>
        <p:nvSpPr>
          <p:cNvPr id="13" name="Content Placeholder 2"/>
          <p:cNvSpPr txBox="1">
            <a:spLocks/>
          </p:cNvSpPr>
          <p:nvPr/>
        </p:nvSpPr>
        <p:spPr>
          <a:xfrm>
            <a:off x="6035544" y="1158081"/>
            <a:ext cx="5751067"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defTabSz="609585"/>
            <a:r>
              <a:rPr lang="en-US" sz="3733" dirty="0">
                <a:solidFill>
                  <a:prstClr val="black"/>
                </a:solidFill>
              </a:rPr>
              <a:t>Category: New Standards Development</a:t>
            </a:r>
          </a:p>
        </p:txBody>
      </p:sp>
    </p:spTree>
    <p:extLst>
      <p:ext uri="{BB962C8B-B14F-4D97-AF65-F5344CB8AC3E}">
        <p14:creationId xmlns:p14="http://schemas.microsoft.com/office/powerpoint/2010/main" val="15932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2</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486519"/>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09585"/>
            <a:r>
              <a:rPr lang="en-CA" sz="3200" dirty="0"/>
              <a:t>Enterprise AR interoperability and integration remain very poorly understood and supported by enabling AR components and enterprise AR solution providers</a:t>
            </a:r>
          </a:p>
          <a:p>
            <a:pPr defTabSz="609585"/>
            <a:r>
              <a:rPr lang="en-CA" sz="3200" dirty="0"/>
              <a:t>However, widely adopted interfaces and formats are needed before AR can be deployed at scale </a:t>
            </a:r>
          </a:p>
          <a:p>
            <a:pPr defTabSz="609585"/>
            <a:r>
              <a:rPr lang="en-US" sz="3200" dirty="0">
                <a:solidFill>
                  <a:prstClr val="black"/>
                </a:solidFill>
              </a:rPr>
              <a:t>If a company wants to use real world capture systems as the basis for AR authoring or registering synthetic content in the enterprise workplace, it must develop extensions and customize software for integration with its AR production processes and domain-specific data pipeline</a:t>
            </a:r>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Current Situation</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46296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3</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486519"/>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09585"/>
            <a:r>
              <a:rPr lang="en-US" sz="3200" dirty="0">
                <a:solidFill>
                  <a:prstClr val="black"/>
                </a:solidFill>
              </a:rPr>
              <a:t>AR experience authoring in enterprises is a highly manual and custom process, requiring a specialized and skilled developer to uniquely choose models, train and package or publish the experience</a:t>
            </a:r>
            <a:endParaRPr lang="en-CA" sz="3200" dirty="0"/>
          </a:p>
          <a:p>
            <a:pPr defTabSz="609585"/>
            <a:r>
              <a:rPr lang="en-CA" sz="3200" dirty="0"/>
              <a:t>The use of standards may reduce the reliance on skilled AR developers and lower errors and cost of AR use, however, technology standards available or under development are domain agnostic, and industry standards are domain specific</a:t>
            </a:r>
          </a:p>
          <a:p>
            <a:pPr defTabSz="609585"/>
            <a:endParaRPr lang="en-US" sz="3200" dirty="0">
              <a:solidFill>
                <a:prstClr val="black"/>
              </a:solidFill>
            </a:endParaRPr>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Problems this Research Would Address</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282852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4</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636144"/>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2400" dirty="0"/>
              <a:t>What are the possible roles for standards to play in streamlining AR authoring processes?</a:t>
            </a:r>
          </a:p>
          <a:p>
            <a:pPr lvl="0"/>
            <a:r>
              <a:rPr lang="en-US" sz="2400" dirty="0"/>
              <a:t> What are the most common outputs of real world capture systems used in enterprises and suitable or designed specifically for AR use? </a:t>
            </a:r>
          </a:p>
          <a:p>
            <a:pPr lvl="0"/>
            <a:r>
              <a:rPr lang="en-US" sz="2400" dirty="0"/>
              <a:t>Where are standards in 2D and 3D (spatial) mapping applicable to the use of real world capture system outputs?</a:t>
            </a:r>
          </a:p>
          <a:p>
            <a:pPr lvl="0"/>
            <a:r>
              <a:rPr lang="en-US" sz="2400" dirty="0"/>
              <a:t>What are the existing standard interfaces of a domain-specific engineering pipeline in an industry that is currently seeking to adopt AR?</a:t>
            </a:r>
          </a:p>
          <a:p>
            <a:pPr lvl="0"/>
            <a:r>
              <a:rPr lang="en-US" sz="2400" dirty="0"/>
              <a:t>How can standards be implemented as is or extended to automate AR experience authoring (and reduce the need for custom AR authoring)?</a:t>
            </a:r>
          </a:p>
          <a:p>
            <a:pPr lvl="0"/>
            <a:r>
              <a:rPr lang="en-US" sz="2400" dirty="0"/>
              <a:t>What are the gaps in existing standards and where can future standards focus for highest impacts on reducing costs of AR experience authoring? </a:t>
            </a:r>
          </a:p>
          <a:p>
            <a:pPr lvl="0"/>
            <a:endParaRPr lang="en-US" sz="2400" dirty="0"/>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Possible Questions the Research Would Answer</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72733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5</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583136"/>
            <a:ext cx="10660380"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solidFill>
                  <a:srgbClr val="FF0000"/>
                </a:solidFill>
              </a:rPr>
              <a:t>IT groups and enterprise AR project managers</a:t>
            </a:r>
            <a:r>
              <a:rPr lang="en-US" dirty="0">
                <a:solidFill>
                  <a:prstClr val="black"/>
                </a:solidFill>
              </a:rPr>
              <a:t> would be better prepared </a:t>
            </a:r>
          </a:p>
          <a:p>
            <a:pPr lvl="1"/>
            <a:r>
              <a:rPr lang="en-US" dirty="0">
                <a:solidFill>
                  <a:prstClr val="black"/>
                </a:solidFill>
              </a:rPr>
              <a:t>To use real world capture systems as the basis for AR experience authoring</a:t>
            </a:r>
          </a:p>
          <a:p>
            <a:pPr lvl="1"/>
            <a:r>
              <a:rPr lang="en-US" dirty="0">
                <a:solidFill>
                  <a:prstClr val="black"/>
                </a:solidFill>
              </a:rPr>
              <a:t>Reduce reliance on customized authoring processes and accelerate/streamline the production of AR experiences</a:t>
            </a:r>
          </a:p>
          <a:p>
            <a:pPr defTabSz="609585"/>
            <a:r>
              <a:rPr lang="en-US" i="1" dirty="0">
                <a:solidFill>
                  <a:srgbClr val="FF0000"/>
                </a:solidFill>
              </a:rPr>
              <a:t>Providers of enterprise wearable AR displays and enterprise AR software/platform companies</a:t>
            </a:r>
            <a:r>
              <a:rPr lang="en-US" dirty="0">
                <a:solidFill>
                  <a:prstClr val="black"/>
                </a:solidFill>
              </a:rPr>
              <a:t> would be able to</a:t>
            </a:r>
          </a:p>
          <a:p>
            <a:pPr lvl="1" defTabSz="609585"/>
            <a:r>
              <a:rPr lang="en-US" dirty="0">
                <a:solidFill>
                  <a:prstClr val="black"/>
                </a:solidFill>
              </a:rPr>
              <a:t>Participate in the development of extensions of standards, or new standards, and/or </a:t>
            </a:r>
          </a:p>
          <a:p>
            <a:pPr lvl="1" defTabSz="609585"/>
            <a:r>
              <a:rPr lang="en-US" dirty="0">
                <a:solidFill>
                  <a:prstClr val="black"/>
                </a:solidFill>
              </a:rPr>
              <a:t>Adopt standards identified in this study to lower the risk and costs facing customers seeking to introduce AR at scale</a:t>
            </a:r>
          </a:p>
        </p:txBody>
      </p:sp>
      <p:sp>
        <p:nvSpPr>
          <p:cNvPr id="4" name="TextBox 3"/>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Whose problem would be addressed?</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82529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6</a:t>
            </a:fld>
            <a:endParaRPr lang="en-US">
              <a:solidFill>
                <a:prstClr val="black"/>
              </a:solidFill>
              <a:ea typeface="ＭＳ Ｐゴシック" charset="0"/>
              <a:cs typeface="ＭＳ Ｐゴシック" charset="0"/>
            </a:endParaRPr>
          </a:p>
        </p:txBody>
      </p:sp>
      <p:sp>
        <p:nvSpPr>
          <p:cNvPr id="3" name="TextBox 2"/>
          <p:cNvSpPr txBox="1"/>
          <p:nvPr/>
        </p:nvSpPr>
        <p:spPr>
          <a:xfrm>
            <a:off x="1085097" y="1521730"/>
            <a:ext cx="10481024" cy="5262979"/>
          </a:xfrm>
          <a:prstGeom prst="rect">
            <a:avLst/>
          </a:prstGeom>
          <a:noFill/>
        </p:spPr>
        <p:txBody>
          <a:bodyPr wrap="square" rtlCol="0">
            <a:spAutoFit/>
          </a:bodyPr>
          <a:lstStyle/>
          <a:p>
            <a:pPr marL="457200" indent="-457200">
              <a:buFont typeface="+mj-lt"/>
              <a:buAutoNum type="arabicPeriod"/>
            </a:pPr>
            <a:r>
              <a:rPr lang="en-US" sz="2800" dirty="0">
                <a:solidFill>
                  <a:prstClr val="black"/>
                </a:solidFill>
              </a:rPr>
              <a:t>With AREA member input, choose one or more use cases in a specific industry where AR adoption at scale is being held back by lack of integration with domain-specific engineering and operation management systems </a:t>
            </a:r>
          </a:p>
          <a:p>
            <a:pPr marL="457200" indent="-457200">
              <a:buFont typeface="+mj-lt"/>
              <a:buAutoNum type="arabicPeriod"/>
            </a:pPr>
            <a:r>
              <a:rPr lang="en-US" sz="2800" dirty="0">
                <a:solidFill>
                  <a:prstClr val="black"/>
                </a:solidFill>
              </a:rPr>
              <a:t>Perform desk research about </a:t>
            </a:r>
            <a:r>
              <a:rPr lang="en-GB" sz="2800" dirty="0"/>
              <a:t>commercial </a:t>
            </a:r>
            <a:r>
              <a:rPr lang="en-CA" sz="2800" dirty="0"/>
              <a:t>real world capture systems currently in use in enterprise environments</a:t>
            </a:r>
            <a:r>
              <a:rPr lang="en-US" sz="2800" dirty="0"/>
              <a:t> </a:t>
            </a:r>
            <a:r>
              <a:rPr lang="en-US" sz="2800" dirty="0">
                <a:solidFill>
                  <a:prstClr val="black"/>
                </a:solidFill>
              </a:rPr>
              <a:t>and document any data formats and standards used</a:t>
            </a:r>
          </a:p>
          <a:p>
            <a:pPr marL="514350" indent="-514350">
              <a:buFont typeface="+mj-lt"/>
              <a:buAutoNum type="arabicPeriod" startAt="3"/>
            </a:pPr>
            <a:r>
              <a:rPr lang="en-US" sz="2800" dirty="0">
                <a:solidFill>
                  <a:prstClr val="black"/>
                </a:solidFill>
              </a:rPr>
              <a:t>Compare interfaces, models and standards used by the industry (domain) with the inputs and outputs of the real world capture systems</a:t>
            </a:r>
          </a:p>
          <a:p>
            <a:pPr marL="514350" indent="-514350">
              <a:buFont typeface="+mj-lt"/>
              <a:buAutoNum type="arabicPeriod" startAt="3"/>
            </a:pPr>
            <a:r>
              <a:rPr lang="en-US" sz="2800" dirty="0">
                <a:solidFill>
                  <a:prstClr val="black"/>
                </a:solidFill>
              </a:rPr>
              <a:t>Prepare a gap analysis and set of recommendations for future work in enterprises and standards organizations</a:t>
            </a:r>
          </a:p>
        </p:txBody>
      </p:sp>
      <p:sp>
        <p:nvSpPr>
          <p:cNvPr id="5" name="TextBox 4"/>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How would this research be conducted? </a:t>
            </a:r>
            <a:endParaRPr lang="en-US" sz="4267" b="1" spc="-200" dirty="0">
              <a:solidFill>
                <a:srgbClr val="196674"/>
              </a:solidFill>
              <a:cs typeface="Cambria"/>
            </a:endParaRPr>
          </a:p>
        </p:txBody>
      </p:sp>
      <p:grpSp>
        <p:nvGrpSpPr>
          <p:cNvPr id="6" name="Group 5"/>
          <p:cNvGrpSpPr/>
          <p:nvPr/>
        </p:nvGrpSpPr>
        <p:grpSpPr>
          <a:xfrm>
            <a:off x="7084494" y="1201989"/>
            <a:ext cx="4599365" cy="60959"/>
            <a:chOff x="2809453" y="2311103"/>
            <a:chExt cx="3449524" cy="45719"/>
          </a:xfrm>
        </p:grpSpPr>
        <p:sp>
          <p:nvSpPr>
            <p:cNvPr id="7" name="Rectangle 6"/>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1" name="Picture 10"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81111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7</a:t>
            </a:fld>
            <a:endParaRPr lang="en-US">
              <a:solidFill>
                <a:prstClr val="black"/>
              </a:solidFill>
              <a:ea typeface="ＭＳ Ｐゴシック" charset="0"/>
              <a:cs typeface="ＭＳ Ｐゴシック" charset="0"/>
            </a:endParaRPr>
          </a:p>
        </p:txBody>
      </p:sp>
      <p:sp>
        <p:nvSpPr>
          <p:cNvPr id="3" name="TextBox 2"/>
          <p:cNvSpPr txBox="1"/>
          <p:nvPr/>
        </p:nvSpPr>
        <p:spPr>
          <a:xfrm>
            <a:off x="957289" y="1949835"/>
            <a:ext cx="10481024"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rPr>
              <a:t>An annotated table of specifications pertaining to products and technologies in use in real world capture systems in use in enterprise today</a:t>
            </a:r>
          </a:p>
          <a:p>
            <a:pPr marL="457200" indent="-457200">
              <a:buFont typeface="Arial" panose="020B0604020202020204" pitchFamily="34" charset="0"/>
              <a:buChar char="•"/>
            </a:pPr>
            <a:r>
              <a:rPr lang="en-US" sz="2800" dirty="0">
                <a:solidFill>
                  <a:prstClr val="black"/>
                </a:solidFill>
              </a:rPr>
              <a:t>An annotated table of standards in use in the domain selected for focus in this project and where AR experience authoring can benefit from automation (streamlining/reducing need for custom experience engineering)</a:t>
            </a:r>
          </a:p>
          <a:p>
            <a:pPr marL="457200" indent="-457200">
              <a:buFont typeface="Arial" panose="020B0604020202020204" pitchFamily="34" charset="0"/>
              <a:buChar char="•"/>
            </a:pPr>
            <a:r>
              <a:rPr lang="en-US" sz="2800" dirty="0">
                <a:solidFill>
                  <a:prstClr val="black"/>
                </a:solidFill>
              </a:rPr>
              <a:t>Report containing a gap analysis and set of recommendations for future work in enterprises and standards organizations </a:t>
            </a:r>
          </a:p>
          <a:p>
            <a:pPr marL="457200" indent="-457200">
              <a:buFont typeface="Arial" panose="020B0604020202020204" pitchFamily="34" charset="0"/>
              <a:buChar char="•"/>
            </a:pPr>
            <a:r>
              <a:rPr lang="en-US" sz="2800" dirty="0">
                <a:solidFill>
                  <a:prstClr val="black"/>
                </a:solidFill>
              </a:rPr>
              <a:t>Executive summary of findings for public release and a webinar</a:t>
            </a:r>
          </a:p>
        </p:txBody>
      </p:sp>
      <p:sp>
        <p:nvSpPr>
          <p:cNvPr id="5" name="TextBox 4"/>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Deliverables of this Project</a:t>
            </a:r>
            <a:endParaRPr lang="en-US" sz="4267" b="1" spc="-200" dirty="0">
              <a:solidFill>
                <a:srgbClr val="196674"/>
              </a:solidFill>
              <a:cs typeface="Cambria"/>
            </a:endParaRPr>
          </a:p>
        </p:txBody>
      </p:sp>
      <p:grpSp>
        <p:nvGrpSpPr>
          <p:cNvPr id="6" name="Group 5"/>
          <p:cNvGrpSpPr/>
          <p:nvPr/>
        </p:nvGrpSpPr>
        <p:grpSpPr>
          <a:xfrm>
            <a:off x="7084494" y="1201989"/>
            <a:ext cx="4599365" cy="60959"/>
            <a:chOff x="2809453" y="2311103"/>
            <a:chExt cx="3449524" cy="45719"/>
          </a:xfrm>
        </p:grpSpPr>
        <p:sp>
          <p:nvSpPr>
            <p:cNvPr id="7" name="Rectangle 6"/>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1" name="Picture 10"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92852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8</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636144"/>
            <a:ext cx="10515600"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prstClr val="black"/>
                </a:solidFill>
              </a:rPr>
              <a:t>Deeper insights into how standards used in real world capture and in one industry may streamline AR authoring pipelines</a:t>
            </a:r>
          </a:p>
          <a:p>
            <a:r>
              <a:rPr lang="en-US" sz="3200" dirty="0">
                <a:solidFill>
                  <a:prstClr val="black"/>
                </a:solidFill>
              </a:rPr>
              <a:t>If/when AR experience authoring can be automated, either partially or fully, and integrated with domain-specific enterprise </a:t>
            </a:r>
            <a:r>
              <a:rPr lang="en-US" sz="3200">
                <a:solidFill>
                  <a:prstClr val="black"/>
                </a:solidFill>
              </a:rPr>
              <a:t>management systems, this </a:t>
            </a:r>
            <a:r>
              <a:rPr lang="en-US" sz="3200" dirty="0">
                <a:solidFill>
                  <a:prstClr val="black"/>
                </a:solidFill>
              </a:rPr>
              <a:t>will reduce costs, time and errors that are inherent when humans are required to custom engineer </a:t>
            </a:r>
            <a:r>
              <a:rPr lang="en-US" sz="3200">
                <a:solidFill>
                  <a:prstClr val="black"/>
                </a:solidFill>
              </a:rPr>
              <a:t>AR experiences</a:t>
            </a:r>
            <a:endParaRPr lang="en-US" sz="3200" dirty="0">
              <a:solidFill>
                <a:prstClr val="black"/>
              </a:solidFill>
            </a:endParaRPr>
          </a:p>
        </p:txBody>
      </p:sp>
      <p:sp>
        <p:nvSpPr>
          <p:cNvPr id="4" name="TextBox 3"/>
          <p:cNvSpPr txBox="1"/>
          <p:nvPr/>
        </p:nvSpPr>
        <p:spPr>
          <a:xfrm>
            <a:off x="3597861" y="260907"/>
            <a:ext cx="8123104" cy="830997"/>
          </a:xfrm>
          <a:prstGeom prst="rect">
            <a:avLst/>
          </a:prstGeom>
          <a:noFill/>
        </p:spPr>
        <p:txBody>
          <a:bodyPr wrap="square" rtlCol="0">
            <a:spAutoFit/>
          </a:bodyPr>
          <a:lstStyle/>
          <a:p>
            <a:pPr algn="r" defTabSz="609585"/>
            <a:r>
              <a:rPr lang="en-GB" sz="4800" b="1" spc="-200" dirty="0">
                <a:solidFill>
                  <a:srgbClr val="196674"/>
                </a:solidFill>
                <a:cs typeface="Cambria"/>
              </a:rPr>
              <a:t>Benefits to AREA Members</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725973076"/>
      </p:ext>
    </p:extLst>
  </p:cSld>
  <p:clrMapOvr>
    <a:masterClrMapping/>
  </p:clrMapOvr>
</p:sld>
</file>

<file path=ppt/theme/theme1.xml><?xml version="1.0" encoding="utf-8"?>
<a:theme xmlns:a="http://schemas.openxmlformats.org/drawingml/2006/main" name="Area Brand 2016">
  <a:themeElements>
    <a:clrScheme name="Custom 3">
      <a:dk1>
        <a:sysClr val="windowText" lastClr="000000"/>
      </a:dk1>
      <a:lt1>
        <a:sysClr val="window" lastClr="FFFFFF"/>
      </a:lt1>
      <a:dk2>
        <a:srgbClr val="0A364A"/>
      </a:dk2>
      <a:lt2>
        <a:srgbClr val="E7E7E7"/>
      </a:lt2>
      <a:accent1>
        <a:srgbClr val="0A364A"/>
      </a:accent1>
      <a:accent2>
        <a:srgbClr val="196674"/>
      </a:accent2>
      <a:accent3>
        <a:srgbClr val="33A6B2"/>
      </a:accent3>
      <a:accent4>
        <a:srgbClr val="9AC836"/>
      </a:accent4>
      <a:accent5>
        <a:srgbClr val="D0E64B"/>
      </a:accent5>
      <a:accent6>
        <a:srgbClr val="9999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EA_Main_Template-May5" id="{6C4C7D82-0D76-3647-86C3-628C3EF9DD07}" vid="{A16B8657-7213-0648-A3D4-DB8E70DA5C3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64D4F92781AB4397104E2839FB0AF2" ma:contentTypeVersion="7" ma:contentTypeDescription="Create a new document." ma:contentTypeScope="" ma:versionID="a3f88b22a4663c9a4790a286dcbea2dc">
  <xsd:schema xmlns:xsd="http://www.w3.org/2001/XMLSchema" xmlns:xs="http://www.w3.org/2001/XMLSchema" xmlns:p="http://schemas.microsoft.com/office/2006/metadata/properties" xmlns:ns2="bc1821b7-a15d-4b65-be36-1e7ea07fcf9d" xmlns:ns3="5f099d92-ba84-4ece-afae-a864f832b265" targetNamespace="http://schemas.microsoft.com/office/2006/metadata/properties" ma:root="true" ma:fieldsID="4b8c5851ff28f62435b6c2f6f0b6f7c8" ns2:_="" ns3:_="">
    <xsd:import namespace="bc1821b7-a15d-4b65-be36-1e7ea07fcf9d"/>
    <xsd:import namespace="5f099d92-ba84-4ece-afae-a864f832b2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821b7-a15d-4b65-be36-1e7ea07fc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099d92-ba84-4ece-afae-a864f832b26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0DB957-DDC0-446A-9C48-94983132C1ED}"/>
</file>

<file path=customXml/itemProps2.xml><?xml version="1.0" encoding="utf-8"?>
<ds:datastoreItem xmlns:ds="http://schemas.openxmlformats.org/officeDocument/2006/customXml" ds:itemID="{7D0278A8-F3F8-46D5-BEB0-41FF0556C8B2}"/>
</file>

<file path=customXml/itemProps3.xml><?xml version="1.0" encoding="utf-8"?>
<ds:datastoreItem xmlns:ds="http://schemas.openxmlformats.org/officeDocument/2006/customXml" ds:itemID="{1DFEF39A-0FE7-418C-924F-7836BF69320A}"/>
</file>

<file path=docProps/app.xml><?xml version="1.0" encoding="utf-8"?>
<Properties xmlns="http://schemas.openxmlformats.org/officeDocument/2006/extended-properties" xmlns:vt="http://schemas.openxmlformats.org/officeDocument/2006/docPropsVTypes">
  <TotalTime>892</TotalTime>
  <Words>672</Words>
  <Application>Microsoft Macintosh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ＭＳ Ｐゴシック</vt:lpstr>
      <vt:lpstr>Arial</vt:lpstr>
      <vt:lpstr>Calibri</vt:lpstr>
      <vt:lpstr>Cambria</vt:lpstr>
      <vt:lpstr>Garamond</vt:lpstr>
      <vt:lpstr>Helvetica</vt:lpstr>
      <vt:lpstr>Wingdings</vt:lpstr>
      <vt:lpstr>Area Brand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Perey</dc:creator>
  <cp:lastModifiedBy>Christine Perey</cp:lastModifiedBy>
  <cp:revision>17</cp:revision>
  <dcterms:created xsi:type="dcterms:W3CDTF">2018-01-02T15:48:53Z</dcterms:created>
  <dcterms:modified xsi:type="dcterms:W3CDTF">2020-01-23T11:03:42Z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0x0101007164D4F92781AB4397104E2839FB0AF2</vt:lpwstr>
  </property>
</Properties>
</file>