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93" r:id="rId2"/>
    <p:sldId id="6008" r:id="rId3"/>
    <p:sldId id="259" r:id="rId4"/>
    <p:sldId id="265" r:id="rId5"/>
    <p:sldId id="260" r:id="rId6"/>
    <p:sldId id="6009" r:id="rId7"/>
    <p:sldId id="6010" r:id="rId8"/>
    <p:sldId id="60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With logo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g.png">
            <a:extLst>
              <a:ext uri="{FF2B5EF4-FFF2-40B4-BE49-F238E27FC236}">
                <a16:creationId xmlns:a16="http://schemas.microsoft.com/office/drawing/2014/main" id="{949B392F-A2A7-2C47-9E66-19346A6CD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04" y="1606244"/>
            <a:ext cx="3816005" cy="117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D3FFB-AC54-324D-A37D-3510ED6462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96540-E8EB-F048-A400-C4CB4603F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0300" y="3260036"/>
            <a:ext cx="6355671" cy="755373"/>
          </a:xfrm>
        </p:spPr>
        <p:txBody>
          <a:bodyPr anchor="ctr">
            <a:noAutofit/>
          </a:bodyPr>
          <a:lstStyle>
            <a:lvl1pPr marL="228611" indent="0" algn="ctr">
              <a:buFontTx/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80024" indent="0">
              <a:buFontTx/>
              <a:buNone/>
              <a:defRPr sz="4000">
                <a:latin typeface="+mj-lt"/>
              </a:defRPr>
            </a:lvl2pPr>
            <a:lvl3pPr marL="720036" indent="0">
              <a:buFontTx/>
              <a:buNone/>
              <a:defRPr sz="4000">
                <a:latin typeface="+mj-lt"/>
              </a:defRPr>
            </a:lvl3pPr>
            <a:lvl4pPr marL="960048" indent="0">
              <a:buFontTx/>
              <a:buNone/>
              <a:defRPr sz="4000">
                <a:latin typeface="+mj-lt"/>
              </a:defRPr>
            </a:lvl4pPr>
            <a:lvl5pPr marL="72004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Click to Insert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50B69A-A27E-D147-B75E-E759E424F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3930" y="4280959"/>
            <a:ext cx="4281330" cy="914400"/>
          </a:xfrm>
        </p:spPr>
        <p:txBody>
          <a:bodyPr anchor="ctr">
            <a:noAutofit/>
          </a:bodyPr>
          <a:lstStyle>
            <a:lvl1pPr marL="228611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80024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2pPr>
            <a:lvl3pPr marL="720036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3pPr>
            <a:lvl4pPr marL="960048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4pPr>
            <a:lvl5pPr marL="72004" indent="0" algn="ctr"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644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hort descriptor and text i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dirty="0"/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305300"/>
          </a:xfrm>
        </p:spPr>
        <p:txBody>
          <a:bodyPr/>
          <a:lstStyle>
            <a:lvl2pPr indent="228011">
              <a:defRPr/>
            </a:lvl2pPr>
            <a:lvl3pPr indent="228011">
              <a:defRPr/>
            </a:lvl3pPr>
            <a:lvl4pPr indent="180009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6028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descriptor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2412" y="1892236"/>
            <a:ext cx="6176183" cy="591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2412" y="2603501"/>
            <a:ext cx="10827176" cy="3697971"/>
          </a:xfrm>
        </p:spPr>
        <p:txBody>
          <a:bodyPr/>
          <a:lstStyle>
            <a:lvl5pPr marL="7200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2833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Two Columns f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6745" y="2119070"/>
            <a:ext cx="5247995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839150"/>
            <a:ext cx="5252328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  <a:lvl2pPr>
              <a:defRPr/>
            </a:lvl2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87111" y="2117006"/>
            <a:ext cx="5322477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82777" y="2837086"/>
            <a:ext cx="5326810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658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For Boxes for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4" y="1770594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420274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284" y="4047287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82412" y="4696967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554153" y="1770594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715" y="2420274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554153" y="4047287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715" y="4696967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9933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5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23,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4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1" y="2133836"/>
            <a:ext cx="4436738" cy="3444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9014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444429" y="210859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44429" y="30158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444429" y="392311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444429" y="483037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444429" y="573763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5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924898" y="1968500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924898" y="2876919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924898" y="3785338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24898" y="4693756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924898" y="5602175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2" y="1968500"/>
            <a:ext cx="4385329" cy="43525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67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7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No logo or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4C522-B971-A145-B397-603CCF253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14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7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8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94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9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2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69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3920"/>
            <a:ext cx="7746614" cy="3429001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2079626"/>
            <a:ext cx="6862043" cy="307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46614" y="1913467"/>
            <a:ext cx="4445386" cy="3429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8295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4392" y="128337"/>
            <a:ext cx="3224743" cy="261486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1" y="280220"/>
            <a:ext cx="3224744" cy="2286517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4391" y="2743201"/>
            <a:ext cx="3224577" cy="363960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93743" y="1632858"/>
            <a:ext cx="7759985" cy="933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3742" y="2743200"/>
            <a:ext cx="7759985" cy="3639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383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2768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62768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76961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5200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76961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895200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784378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1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D9C-387C-A849-9EA7-2E81C2E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468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0354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6219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page gre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" y="3825240"/>
            <a:ext cx="12199913" cy="3048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092BE3-7265-4A5A-9998-AA52531A2E34}"/>
              </a:ext>
            </a:extLst>
          </p:cNvPr>
          <p:cNvSpPr/>
          <p:nvPr userDrawn="1"/>
        </p:nvSpPr>
        <p:spPr>
          <a:xfrm>
            <a:off x="8645809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F6A08-9F10-4D3E-BD63-0B50E8672D33}"/>
              </a:ext>
            </a:extLst>
          </p:cNvPr>
          <p:cNvSpPr/>
          <p:nvPr userDrawn="1"/>
        </p:nvSpPr>
        <p:spPr>
          <a:xfrm>
            <a:off x="5099618" y="1451652"/>
            <a:ext cx="1992764" cy="19925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srgbClr val="9AC836"/>
              </a:solidFill>
              <a:latin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53427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24132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7032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1651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907428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453619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999810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224132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70323" y="40298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16514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642494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882992"/>
            <a:ext cx="6020322" cy="6019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5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pic>
        <p:nvPicPr>
          <p:cNvPr id="5" name="Picture 4" descr="loog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634540" y="2052775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21" hasCustomPrompt="1"/>
          </p:nvPr>
        </p:nvSpPr>
        <p:spPr>
          <a:xfrm>
            <a:off x="3944091" y="4763108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Iconc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2" hasCustomPrompt="1"/>
          </p:nvPr>
        </p:nvSpPr>
        <p:spPr>
          <a:xfrm>
            <a:off x="7261136" y="4755693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581486" y="2290983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581486" y="1824983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9159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59159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581486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581486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2412" y="1824983"/>
            <a:ext cx="3768266" cy="14645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66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Freeform 48"/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51" name="Freeform 50"/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70710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85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5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2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49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06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888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1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19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8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23C2-7303-174F-968F-A3C4C47265AF}"/>
              </a:ext>
            </a:extLst>
          </p:cNvPr>
          <p:cNvSpPr/>
          <p:nvPr userDrawn="1"/>
        </p:nvSpPr>
        <p:spPr>
          <a:xfrm>
            <a:off x="10917303" y="383823"/>
            <a:ext cx="1128987" cy="59831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2999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2702765-F98F-1641-9905-366F91B44CA5}"/>
              </a:ext>
            </a:extLst>
          </p:cNvPr>
          <p:cNvSpPr/>
          <p:nvPr userDrawn="1"/>
        </p:nvSpPr>
        <p:spPr>
          <a:xfrm>
            <a:off x="0" y="1733919"/>
            <a:ext cx="8314241" cy="3390165"/>
          </a:xfrm>
          <a:prstGeom prst="homePlate">
            <a:avLst>
              <a:gd name="adj" fmla="val 28449"/>
            </a:avLst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3BF1-C713-8E41-91F5-5C39B42FFE30}"/>
              </a:ext>
            </a:extLst>
          </p:cNvPr>
          <p:cNvSpPr txBox="1"/>
          <p:nvPr userDrawn="1"/>
        </p:nvSpPr>
        <p:spPr>
          <a:xfrm>
            <a:off x="-90790" y="3316986"/>
            <a:ext cx="78988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4000" b="1" spc="200" dirty="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62461-E572-4D4E-B3DE-D9ABD720AAD4}"/>
              </a:ext>
            </a:extLst>
          </p:cNvPr>
          <p:cNvSpPr txBox="1"/>
          <p:nvPr userDrawn="1"/>
        </p:nvSpPr>
        <p:spPr>
          <a:xfrm>
            <a:off x="-90790" y="4091338"/>
            <a:ext cx="78988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b="1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F461-5177-D64A-A4BB-3152C112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9" y="1989546"/>
            <a:ext cx="3336862" cy="1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630EB2-CD17-0D43-BC18-0040117CE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Click Here to Insert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52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533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7D50F-EA51-5548-A0D4-55F716C47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D25E-43F0-8344-BC1C-CDD78CAA5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992819D-D408-2148-B800-6B9E72D75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3D6034A-FE2B-8E42-AE60-6A5665F05B8C}"/>
              </a:ext>
            </a:extLst>
          </p:cNvPr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D04437-2BF8-504F-BBFD-B01DB894E014}"/>
              </a:ext>
            </a:extLst>
          </p:cNvPr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9651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ck Logo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18060-E53B-5343-A2CC-093EBA1E4D8A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al Text -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rgbClr val="2CA7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52DF-374A-EF4D-9F97-CC2F3024CE7F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4400000">
            <a:off x="7481085" y="3458345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/>
          <p:cNvSpPr/>
          <p:nvPr userDrawn="1"/>
        </p:nvSpPr>
        <p:spPr>
          <a:xfrm rot="14400000">
            <a:off x="7483396" y="2340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80220"/>
            <a:ext cx="110914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cap="none" baseline="0" dirty="0"/>
              <a:t>aster Slide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19152" y="6459162"/>
            <a:ext cx="572848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lang="ja-JP" altLang="en-US" sz="1333" smtClean="0">
                <a:solidFill>
                  <a:srgbClr val="064C58"/>
                </a:solidFill>
                <a:ea typeface="Arial Unicode MS" panose="020B0604020202020204" pitchFamily="34" charset="-128"/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312333"/>
            <a:ext cx="10744127" cy="48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loog.png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" y="6790575"/>
            <a:ext cx="12192001" cy="67425"/>
            <a:chOff x="908273" y="10492263"/>
            <a:chExt cx="13902511" cy="380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908273" y="10492263"/>
              <a:ext cx="3475627" cy="380891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383901" y="10492263"/>
              <a:ext cx="3475627" cy="380891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59529" y="10492263"/>
              <a:ext cx="3475627" cy="380891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335157" y="10492263"/>
              <a:ext cx="3475627" cy="380891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10568"/>
            <a:ext cx="2804403" cy="26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CA7B2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99115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88556" rtl="0" eaLnBrk="1" latinLnBrk="0" hangingPunct="1">
        <a:spcBef>
          <a:spcPct val="0"/>
        </a:spcBef>
        <a:buNone/>
        <a:defRPr kumimoji="1" sz="4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11" indent="-228011" algn="l" defTabSz="1088556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kumimoji="1" sz="2400" b="0" kern="1200" baseline="0">
          <a:solidFill>
            <a:schemeClr val="tx2"/>
          </a:solidFill>
          <a:latin typeface="+mn-lt"/>
          <a:ea typeface="Arial Unicode MS" panose="020B0604020202020204" pitchFamily="34" charset="-128"/>
          <a:cs typeface="+mn-cs"/>
        </a:defRPr>
      </a:lvl1pPr>
      <a:lvl2pPr marL="480024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0036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228011" algn="l" defTabSz="1088556" rtl="0" eaLnBrk="1" latinLnBrk="0" hangingPunct="1"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4" indent="168008" algn="l" defTabSz="1088556" rtl="0" eaLnBrk="1" latinLnBrk="0" hangingPunct="1">
        <a:spcBef>
          <a:spcPct val="20000"/>
        </a:spcBef>
        <a:buFontTx/>
        <a:buBlip>
          <a:blip r:embed="rId40"/>
        </a:buBlip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ea.org/wp-content/uploads/2020/01/5-Common-interface-to-swap-out-AR-tracking-libraries.mp4" TargetMode="External"/><Relationship Id="rId2" Type="http://schemas.openxmlformats.org/officeDocument/2006/relationships/hyperlink" Target="https://thearea.org/area-research-agenda/common-apis-for-tracking-libraries-for-vision-based-ar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655443" y="1142167"/>
            <a:ext cx="5009323" cy="11212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Category: Software Development and Standards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AA580-1BD9-D947-AAE6-27B491D2DDEF}"/>
              </a:ext>
            </a:extLst>
          </p:cNvPr>
          <p:cNvSpPr txBox="1"/>
          <p:nvPr/>
        </p:nvSpPr>
        <p:spPr>
          <a:xfrm>
            <a:off x="7011743" y="3179621"/>
            <a:ext cx="465302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Most Relevant Research Agenda Topics: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2"/>
              </a:rPr>
              <a:t>https://thearea.org/area-research-agenda/common-apis-for-tracking-libraries-for-vision-based-ar/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Video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https://thearea.org/wp-content/uploads/2020/01/5-Common-interface-to-swap-out-AR-tracking-libraries.mp4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324EF26-A50A-9A4A-9B0B-561A26A6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373" y="1702813"/>
            <a:ext cx="5597986" cy="3599948"/>
          </a:xfrm>
        </p:spPr>
        <p:txBody>
          <a:bodyPr/>
          <a:lstStyle/>
          <a:p>
            <a:r>
              <a:rPr lang="en-US" sz="4800" b="1" spc="-200" dirty="0">
                <a:solidFill>
                  <a:prstClr val="white"/>
                </a:solidFill>
                <a:latin typeface="Calibri"/>
                <a:cs typeface="Cambria"/>
              </a:rPr>
              <a:t>API for Switching Between Vision-based Tracking Libraries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67ED9-DE4C-D14C-AD3F-31D3DA500B5F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mbria"/>
              </a:rPr>
              <a:t>4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0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 barrier to widespread adoption of AR is the risk of picking the wrong tracking library 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To be considered 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Multiple AR tracking libraries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There is no standardization of a common AR tracking interface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PROBLEM: Your AR tracking library no longer fits your need, how do you transition to a different library quickly and with confidence?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Problem this Research Would Address (1 of 3) 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6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Problem this Research Would Address (2 of 3) 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0097" y="2163400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7436" y="3190702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7436" y="4218004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8638" y="5245306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8667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Application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36206" y="2486566"/>
            <a:ext cx="3892461" cy="1427106"/>
            <a:chOff x="3836206" y="2486566"/>
            <a:chExt cx="3892461" cy="1427106"/>
          </a:xfrm>
        </p:grpSpPr>
        <p:cxnSp>
          <p:nvCxnSpPr>
            <p:cNvPr id="16" name="Straight Arrow Connector 15"/>
            <p:cNvCxnSpPr>
              <a:cxnSpLocks/>
              <a:stCxn id="11" idx="3"/>
              <a:endCxn id="17" idx="1"/>
            </p:cNvCxnSpPr>
            <p:nvPr/>
          </p:nvCxnSpPr>
          <p:spPr>
            <a:xfrm>
              <a:off x="3836206" y="2486566"/>
              <a:ext cx="3892461" cy="14271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206232">
              <a:off x="4960014" y="2825418"/>
              <a:ext cx="147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Model, Image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23545" y="3338918"/>
            <a:ext cx="3905122" cy="574754"/>
            <a:chOff x="3823545" y="3338918"/>
            <a:chExt cx="3905122" cy="574754"/>
          </a:xfrm>
        </p:grpSpPr>
        <p:cxnSp>
          <p:nvCxnSpPr>
            <p:cNvPr id="20" name="Straight Arrow Connector 19"/>
            <p:cNvCxnSpPr>
              <a:cxnSpLocks/>
              <a:stCxn id="12" idx="3"/>
              <a:endCxn id="17" idx="1"/>
            </p:cNvCxnSpPr>
            <p:nvPr/>
          </p:nvCxnSpPr>
          <p:spPr>
            <a:xfrm>
              <a:off x="3823545" y="3513868"/>
              <a:ext cx="3905122" cy="3998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356391">
              <a:off x="4573648" y="3338918"/>
              <a:ext cx="1412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Cloud, Image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23545" y="3913672"/>
            <a:ext cx="3905122" cy="627498"/>
            <a:chOff x="3823545" y="3913672"/>
            <a:chExt cx="3905122" cy="627498"/>
          </a:xfrm>
        </p:grpSpPr>
        <p:cxnSp>
          <p:nvCxnSpPr>
            <p:cNvPr id="22" name="Straight Arrow Connector 21"/>
            <p:cNvCxnSpPr>
              <a:cxnSpLocks/>
              <a:stCxn id="13" idx="3"/>
              <a:endCxn id="17" idx="1"/>
            </p:cNvCxnSpPr>
            <p:nvPr/>
          </p:nvCxnSpPr>
          <p:spPr>
            <a:xfrm flipV="1">
              <a:off x="3823545" y="3913672"/>
              <a:ext cx="3905122" cy="627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077264">
              <a:off x="4372678" y="4008492"/>
              <a:ext cx="1489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Object, Image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4747" y="3913672"/>
            <a:ext cx="3923920" cy="1654800"/>
            <a:chOff x="3804747" y="3913672"/>
            <a:chExt cx="3923920" cy="1654800"/>
          </a:xfrm>
        </p:grpSpPr>
        <p:cxnSp>
          <p:nvCxnSpPr>
            <p:cNvPr id="24" name="Straight Arrow Connector 23"/>
            <p:cNvCxnSpPr>
              <a:cxnSpLocks/>
              <a:stCxn id="14" idx="3"/>
              <a:endCxn id="17" idx="1"/>
            </p:cNvCxnSpPr>
            <p:nvPr/>
          </p:nvCxnSpPr>
          <p:spPr>
            <a:xfrm flipV="1">
              <a:off x="3804747" y="3913672"/>
              <a:ext cx="3923920" cy="165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205162">
              <a:off x="4012804" y="4677101"/>
              <a:ext cx="2208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Object, Model,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4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5" y="397435"/>
            <a:ext cx="1125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Problem this Research Would Address (3 of 3) </a:t>
            </a:r>
            <a:endParaRPr kumimoji="0" lang="en-US" sz="36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948" y="2163400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4287" y="3190702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4287" y="4218004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5489" y="5245306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8667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Application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6595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Tracking Manager</a:t>
            </a:r>
          </a:p>
        </p:txBody>
      </p:sp>
      <p:cxnSp>
        <p:nvCxnSpPr>
          <p:cNvPr id="15" name="Straight Arrow Connector 14"/>
          <p:cNvCxnSpPr>
            <a:stCxn id="19" idx="3"/>
            <a:endCxn id="17" idx="1"/>
          </p:cNvCxnSpPr>
          <p:nvPr/>
        </p:nvCxnSpPr>
        <p:spPr>
          <a:xfrm>
            <a:off x="6778195" y="3913672"/>
            <a:ext cx="9504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1" idx="3"/>
            <a:endCxn id="19" idx="1"/>
          </p:cNvCxnSpPr>
          <p:nvPr/>
        </p:nvCxnSpPr>
        <p:spPr>
          <a:xfrm>
            <a:off x="3836206" y="2486566"/>
            <a:ext cx="1570389" cy="1427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2" idx="3"/>
            <a:endCxn id="19" idx="1"/>
          </p:cNvCxnSpPr>
          <p:nvPr/>
        </p:nvCxnSpPr>
        <p:spPr>
          <a:xfrm>
            <a:off x="3823545" y="3513868"/>
            <a:ext cx="1583050" cy="399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3" idx="3"/>
            <a:endCxn id="19" idx="1"/>
          </p:cNvCxnSpPr>
          <p:nvPr/>
        </p:nvCxnSpPr>
        <p:spPr>
          <a:xfrm flipV="1">
            <a:off x="3823545" y="3913672"/>
            <a:ext cx="1583050" cy="627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4" idx="3"/>
            <a:endCxn id="19" idx="1"/>
          </p:cNvCxnSpPr>
          <p:nvPr/>
        </p:nvCxnSpPr>
        <p:spPr>
          <a:xfrm flipV="1">
            <a:off x="3804747" y="3913672"/>
            <a:ext cx="1601848" cy="165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6527" y="355865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2D/3D</a:t>
            </a:r>
          </a:p>
        </p:txBody>
      </p:sp>
    </p:spTree>
    <p:extLst>
      <p:ext uri="{BB962C8B-B14F-4D97-AF65-F5344CB8AC3E}">
        <p14:creationId xmlns:p14="http://schemas.microsoft.com/office/powerpoint/2010/main" val="197090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Providers of enterprise AR platforms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would be able to more quickly and reliably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Switch between AR tracking libraries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Validate the library used is the best one for the task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Ensure future compatibility of the application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Enterprise safety managers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would 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Evaluate the various technologies going to be used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Regulatory agencies or groups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ould 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Have the ability to specify a set of rules for an AR tracking library and verify conformity to those rules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871" y="380175"/>
            <a:ext cx="10656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Whose problem would be addressed?</a:t>
            </a:r>
            <a:endParaRPr kumimoji="0" lang="en-US" sz="36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3634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Conduct a survey to determine AR libraries to evaluate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Determine if it is possible to simplify multiple AR libraries into a single interface for an application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Write a wrapper for each tracking library that interfaces with a single tracking manager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Determine methods to validate the transition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Determine if an AR tracking library can be certified to a common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67" y="380175"/>
            <a:ext cx="106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How would this research be conducted? (1 of 2)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9356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 report outlining the opportunity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An Open Source API for vision library management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Software documentation of the application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 “tool” or framework for assessment or to help implementers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 case study (public document 2-5 pages, demonstrates potential benefits of the research results)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D08C9-6DA3-B64B-9306-75ADF3D09568}"/>
              </a:ext>
            </a:extLst>
          </p:cNvPr>
          <p:cNvSpPr txBox="1"/>
          <p:nvPr/>
        </p:nvSpPr>
        <p:spPr>
          <a:xfrm>
            <a:off x="1073667" y="380175"/>
            <a:ext cx="106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Project Deliverables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169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AREA members will be able to more quickly evaluate and switch between vision-based AR tracking libraries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Long term impacts of this research: 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Develop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 common AR tracking library standard that is adopted within the Enterprise community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. 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Similar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to VR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trackables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in VRPN, VR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trackables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and displays in OSVR, and AR/VR hardware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OpenXR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572" y="260907"/>
            <a:ext cx="10702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Benefits to AREA Members</a:t>
            </a:r>
            <a:endParaRPr kumimoji="0" lang="en-US" sz="36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148326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Custom 880">
      <a:dk1>
        <a:sysClr val="windowText" lastClr="000000"/>
      </a:dk1>
      <a:lt1>
        <a:sysClr val="window" lastClr="FFFFFF"/>
      </a:lt1>
      <a:dk2>
        <a:srgbClr val="28272A"/>
      </a:dk2>
      <a:lt2>
        <a:srgbClr val="F2F2F2"/>
      </a:lt2>
      <a:accent1>
        <a:srgbClr val="0A3A4A"/>
      </a:accent1>
      <a:accent2>
        <a:srgbClr val="196674"/>
      </a:accent2>
      <a:accent3>
        <a:srgbClr val="33A6B2"/>
      </a:accent3>
      <a:accent4>
        <a:srgbClr val="808284"/>
      </a:accent4>
      <a:accent5>
        <a:srgbClr val="9AC836"/>
      </a:accent5>
      <a:accent6>
        <a:srgbClr val="D0E64B"/>
      </a:accent6>
      <a:hlink>
        <a:srgbClr val="021127"/>
      </a:hlink>
      <a:folHlink>
        <a:srgbClr val="000000"/>
      </a:folHlink>
    </a:clrScheme>
    <a:fontScheme name="Custom 749">
      <a:majorFont>
        <a:latin typeface="Arial"/>
        <a:ea typeface="Spica Neue Light"/>
        <a:cs typeface=""/>
      </a:majorFont>
      <a:minorFont>
        <a:latin typeface="Arial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A PPT Template Sept 11 1 PM CET" id="{4B941912-EDB1-CB4E-A7BA-0147F7E5039E}" vid="{13A264CC-B2DD-9E46-B55F-A3ADCEEBE8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</vt:lpstr>
      <vt:lpstr>Muli</vt:lpstr>
      <vt:lpstr>Muli Regular</vt:lpstr>
      <vt:lpstr>Myriad Pro</vt:lpstr>
      <vt:lpstr>Verdana</vt:lpstr>
      <vt:lpstr>Wingdings</vt:lpstr>
      <vt:lpstr>Wingdings 2</vt:lpstr>
      <vt:lpstr>Master Slide</vt:lpstr>
      <vt:lpstr>API for Switching Between Vision-based Tracking Libraries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for Switching Between Vision-based Tracking Libraries </dc:title>
  <dc:creator>Mark Sage</dc:creator>
  <cp:lastModifiedBy>Mark Sage</cp:lastModifiedBy>
  <cp:revision>1</cp:revision>
  <dcterms:created xsi:type="dcterms:W3CDTF">2021-09-24T08:02:40Z</dcterms:created>
  <dcterms:modified xsi:type="dcterms:W3CDTF">2021-09-24T08:03:03Z</dcterms:modified>
</cp:coreProperties>
</file>